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6" r:id="rId2"/>
    <p:sldMasterId id="2147484030" r:id="rId3"/>
    <p:sldMasterId id="2147484031" r:id="rId4"/>
  </p:sldMasterIdLst>
  <p:notesMasterIdLst>
    <p:notesMasterId r:id="rId11"/>
  </p:notesMasterIdLst>
  <p:handoutMasterIdLst>
    <p:handoutMasterId r:id="rId12"/>
  </p:handoutMasterIdLst>
  <p:sldIdLst>
    <p:sldId id="1118" r:id="rId5"/>
    <p:sldId id="2147471105" r:id="rId6"/>
    <p:sldId id="2147471106" r:id="rId7"/>
    <p:sldId id="2147471107" r:id="rId8"/>
    <p:sldId id="2147471108" r:id="rId9"/>
    <p:sldId id="1264" r:id="rId10"/>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17" clrIdx="0">
    <p:extLst>
      <p:ext uri="{19B8F6BF-5375-455C-9EA6-DF929625EA0E}">
        <p15:presenceInfo xmlns:p15="http://schemas.microsoft.com/office/powerpoint/2012/main" userId="Huawei" providerId="None"/>
      </p:ext>
    </p:extLst>
  </p:cmAuthor>
  <p:cmAuthor id="2" name="Steven Wenham"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D0E8C4"/>
    <a:srgbClr val="170BB5"/>
    <a:srgbClr val="DDDDDD"/>
    <a:srgbClr val="B5B5B5"/>
    <a:srgbClr val="E9002F"/>
    <a:srgbClr val="595757"/>
    <a:srgbClr val="221815"/>
    <a:srgbClr val="8888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933" autoAdjust="0"/>
    <p:restoredTop sz="96948" autoAdjust="0"/>
  </p:normalViewPr>
  <p:slideViewPr>
    <p:cSldViewPr snapToGrid="0" snapToObjects="1">
      <p:cViewPr varScale="1">
        <p:scale>
          <a:sx n="110" d="100"/>
          <a:sy n="110" d="100"/>
        </p:scale>
        <p:origin x="1206" y="108"/>
      </p:cViewPr>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12/6/2023</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Annex</a:t>
            </a:r>
          </a:p>
        </p:txBody>
      </p:sp>
    </p:spTree>
    <p:extLst>
      <p:ext uri="{BB962C8B-B14F-4D97-AF65-F5344CB8AC3E}">
        <p14:creationId xmlns:p14="http://schemas.microsoft.com/office/powerpoint/2010/main" val="211762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580" y="19"/>
            <a:ext cx="514762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761" y="2130448"/>
            <a:ext cx="10367249"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752" y="3839308"/>
            <a:ext cx="8537735" cy="1752600"/>
          </a:xfrm>
        </p:spPr>
        <p:txBody>
          <a:bodyPr/>
          <a:lstStyle>
            <a:lvl1pPr marL="0" indent="0" algn="ctr">
              <a:buNone/>
              <a:defRPr/>
            </a:lvl1pPr>
            <a:lvl2pPr marL="495821" indent="0" algn="ctr">
              <a:buNone/>
              <a:defRPr/>
            </a:lvl2pPr>
            <a:lvl3pPr marL="991643" indent="0" algn="ctr">
              <a:buNone/>
              <a:defRPr/>
            </a:lvl3pPr>
            <a:lvl4pPr marL="1487462" indent="0" algn="ctr">
              <a:buNone/>
              <a:defRPr/>
            </a:lvl4pPr>
            <a:lvl5pPr marL="1983283" indent="0" algn="ctr">
              <a:buNone/>
              <a:defRPr/>
            </a:lvl5pPr>
            <a:lvl6pPr marL="2479105" indent="0" algn="ctr">
              <a:buNone/>
              <a:defRPr/>
            </a:lvl6pPr>
            <a:lvl7pPr marL="2974926" indent="0" algn="ctr">
              <a:buNone/>
              <a:defRPr/>
            </a:lvl7pPr>
            <a:lvl8pPr marL="3470748" indent="0" algn="ctr">
              <a:buNone/>
              <a:defRPr/>
            </a:lvl8pPr>
            <a:lvl9pPr marL="396656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37459" y="0"/>
            <a:ext cx="1949135"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072729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867" indent="-37186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29104250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359381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581" y="20"/>
            <a:ext cx="514762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761" y="2130449"/>
            <a:ext cx="1036725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753" y="3839308"/>
            <a:ext cx="8537735"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60" y="0"/>
            <a:ext cx="1949135"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5861345"/>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196699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3338275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24" r:id="rId2"/>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1172" y="228600"/>
            <a:ext cx="800836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956" y="1454152"/>
            <a:ext cx="11188836"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50434"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559024" y="6451847"/>
            <a:ext cx="529035" cy="133755"/>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869"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869"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081990108"/>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Lst>
  <p:transition spd="slow"/>
  <p:hf sldNum="0" hdr="0" dt="0"/>
  <p:txStyles>
    <p:titleStyle>
      <a:lvl1pPr algn="ctr" rtl="0" eaLnBrk="0" fontAlgn="base" hangingPunct="0">
        <a:spcBef>
          <a:spcPct val="0"/>
        </a:spcBef>
        <a:spcAft>
          <a:spcPct val="0"/>
        </a:spcAft>
        <a:defRPr sz="3471">
          <a:solidFill>
            <a:srgbClr val="FF0000"/>
          </a:solidFill>
          <a:latin typeface="+mj-lt"/>
          <a:ea typeface="+mj-ea"/>
          <a:cs typeface="+mj-cs"/>
        </a:defRPr>
      </a:lvl1pPr>
      <a:lvl2pPr algn="ctr" rtl="0" eaLnBrk="0" fontAlgn="base" hangingPunct="0">
        <a:spcBef>
          <a:spcPct val="0"/>
        </a:spcBef>
        <a:spcAft>
          <a:spcPct val="0"/>
        </a:spcAft>
        <a:defRPr sz="3471">
          <a:solidFill>
            <a:srgbClr val="FF0000"/>
          </a:solidFill>
          <a:latin typeface="Calibri" pitchFamily="34" charset="0"/>
        </a:defRPr>
      </a:lvl2pPr>
      <a:lvl3pPr algn="ctr" rtl="0" eaLnBrk="0" fontAlgn="base" hangingPunct="0">
        <a:spcBef>
          <a:spcPct val="0"/>
        </a:spcBef>
        <a:spcAft>
          <a:spcPct val="0"/>
        </a:spcAft>
        <a:defRPr sz="3471">
          <a:solidFill>
            <a:srgbClr val="FF0000"/>
          </a:solidFill>
          <a:latin typeface="Calibri" pitchFamily="34" charset="0"/>
        </a:defRPr>
      </a:lvl3pPr>
      <a:lvl4pPr algn="ctr" rtl="0" eaLnBrk="0" fontAlgn="base" hangingPunct="0">
        <a:spcBef>
          <a:spcPct val="0"/>
        </a:spcBef>
        <a:spcAft>
          <a:spcPct val="0"/>
        </a:spcAft>
        <a:defRPr sz="3471">
          <a:solidFill>
            <a:srgbClr val="FF0000"/>
          </a:solidFill>
          <a:latin typeface="Calibri" pitchFamily="34" charset="0"/>
        </a:defRPr>
      </a:lvl4pPr>
      <a:lvl5pPr algn="ctr" rtl="0" eaLnBrk="0" fontAlgn="base" hangingPunct="0">
        <a:spcBef>
          <a:spcPct val="0"/>
        </a:spcBef>
        <a:spcAft>
          <a:spcPct val="0"/>
        </a:spcAft>
        <a:defRPr sz="3471">
          <a:solidFill>
            <a:srgbClr val="FF0000"/>
          </a:solidFill>
          <a:latin typeface="Calibri" pitchFamily="34" charset="0"/>
        </a:defRPr>
      </a:lvl5pPr>
      <a:lvl6pPr marL="495821" algn="ctr" rtl="0" eaLnBrk="0" fontAlgn="base" hangingPunct="0">
        <a:spcBef>
          <a:spcPct val="0"/>
        </a:spcBef>
        <a:spcAft>
          <a:spcPct val="0"/>
        </a:spcAft>
        <a:defRPr sz="3471">
          <a:solidFill>
            <a:srgbClr val="FF0000"/>
          </a:solidFill>
          <a:latin typeface="Calibri" pitchFamily="34" charset="0"/>
        </a:defRPr>
      </a:lvl6pPr>
      <a:lvl7pPr marL="991643" algn="ctr" rtl="0" eaLnBrk="0" fontAlgn="base" hangingPunct="0">
        <a:spcBef>
          <a:spcPct val="0"/>
        </a:spcBef>
        <a:spcAft>
          <a:spcPct val="0"/>
        </a:spcAft>
        <a:defRPr sz="3471">
          <a:solidFill>
            <a:srgbClr val="FF0000"/>
          </a:solidFill>
          <a:latin typeface="Calibri" pitchFamily="34" charset="0"/>
        </a:defRPr>
      </a:lvl7pPr>
      <a:lvl8pPr marL="1487462" algn="ctr" rtl="0" eaLnBrk="0" fontAlgn="base" hangingPunct="0">
        <a:spcBef>
          <a:spcPct val="0"/>
        </a:spcBef>
        <a:spcAft>
          <a:spcPct val="0"/>
        </a:spcAft>
        <a:defRPr sz="3471">
          <a:solidFill>
            <a:srgbClr val="FF0000"/>
          </a:solidFill>
          <a:latin typeface="Calibri" pitchFamily="34" charset="0"/>
        </a:defRPr>
      </a:lvl8pPr>
      <a:lvl9pPr marL="1983283" algn="ctr" rtl="0" eaLnBrk="0" fontAlgn="base" hangingPunct="0">
        <a:spcBef>
          <a:spcPct val="0"/>
        </a:spcBef>
        <a:spcAft>
          <a:spcPct val="0"/>
        </a:spcAft>
        <a:defRPr sz="3471">
          <a:solidFill>
            <a:srgbClr val="FF0000"/>
          </a:solidFill>
          <a:latin typeface="Calibri" pitchFamily="34" charset="0"/>
        </a:defRPr>
      </a:lvl9pPr>
    </p:titleStyle>
    <p:bodyStyle>
      <a:lvl1pPr marL="371867" indent="-371867" algn="l" rtl="0" eaLnBrk="0" fontAlgn="base" hangingPunct="0">
        <a:spcBef>
          <a:spcPct val="20000"/>
        </a:spcBef>
        <a:spcAft>
          <a:spcPct val="0"/>
        </a:spcAft>
        <a:buBlip>
          <a:blip r:embed="rId5"/>
        </a:buBlip>
        <a:defRPr sz="3036">
          <a:solidFill>
            <a:schemeClr val="tx1"/>
          </a:solidFill>
          <a:latin typeface="+mn-lt"/>
          <a:ea typeface="+mn-ea"/>
          <a:cs typeface="+mn-cs"/>
        </a:defRPr>
      </a:lvl1pPr>
      <a:lvl2pPr marL="805708" indent="-309888" algn="l" rtl="0" eaLnBrk="0" fontAlgn="base" hangingPunct="0">
        <a:spcBef>
          <a:spcPct val="20000"/>
        </a:spcBef>
        <a:spcAft>
          <a:spcPct val="0"/>
        </a:spcAft>
        <a:buClr>
          <a:srgbClr val="C00000"/>
        </a:buClr>
        <a:buFont typeface="Arial" panose="020B0604020202020204" pitchFamily="34" charset="0"/>
        <a:buChar char="•"/>
        <a:defRPr sz="2604">
          <a:solidFill>
            <a:schemeClr val="tx1"/>
          </a:solidFill>
          <a:latin typeface="+mn-lt"/>
        </a:defRPr>
      </a:lvl2pPr>
      <a:lvl3pPr marL="1239552" indent="-247910" algn="l" rtl="0" eaLnBrk="0" fontAlgn="base" hangingPunct="0">
        <a:spcBef>
          <a:spcPct val="20000"/>
        </a:spcBef>
        <a:spcAft>
          <a:spcPct val="0"/>
        </a:spcAft>
        <a:buFont typeface="Arial" panose="020B0604020202020204" pitchFamily="34" charset="0"/>
        <a:buChar char="•"/>
        <a:defRPr sz="2169">
          <a:solidFill>
            <a:schemeClr val="tx1"/>
          </a:solidFill>
          <a:latin typeface="+mn-lt"/>
        </a:defRPr>
      </a:lvl3pPr>
      <a:lvl4pPr marL="1735373" indent="-247910" algn="l" rtl="0" eaLnBrk="0" fontAlgn="base" hangingPunct="0">
        <a:spcBef>
          <a:spcPct val="20000"/>
        </a:spcBef>
        <a:spcAft>
          <a:spcPct val="0"/>
        </a:spcAft>
        <a:buFont typeface="Arial" panose="020B0604020202020204" pitchFamily="34" charset="0"/>
        <a:buChar char="–"/>
        <a:defRPr sz="2169">
          <a:solidFill>
            <a:schemeClr val="tx1"/>
          </a:solidFill>
          <a:latin typeface="+mn-lt"/>
        </a:defRPr>
      </a:lvl4pPr>
      <a:lvl5pPr marL="2231194" indent="-247910" algn="l" rtl="0" eaLnBrk="0" fontAlgn="base" hangingPunct="0">
        <a:spcBef>
          <a:spcPct val="20000"/>
        </a:spcBef>
        <a:spcAft>
          <a:spcPct val="0"/>
        </a:spcAft>
        <a:buFont typeface="Arial" panose="020B0604020202020204" pitchFamily="34" charset="0"/>
        <a:buChar char="»"/>
        <a:defRPr sz="1734">
          <a:solidFill>
            <a:schemeClr val="tx1"/>
          </a:solidFill>
          <a:latin typeface="+mn-lt"/>
        </a:defRPr>
      </a:lvl5pPr>
      <a:lvl6pPr marL="2727015" indent="-247910" algn="l" rtl="0" eaLnBrk="0" fontAlgn="base" hangingPunct="0">
        <a:spcBef>
          <a:spcPct val="20000"/>
        </a:spcBef>
        <a:spcAft>
          <a:spcPct val="0"/>
        </a:spcAft>
        <a:buFont typeface="Arial" charset="0"/>
        <a:buChar char="»"/>
        <a:defRPr sz="1734">
          <a:solidFill>
            <a:schemeClr val="tx1"/>
          </a:solidFill>
          <a:latin typeface="+mn-lt"/>
        </a:defRPr>
      </a:lvl6pPr>
      <a:lvl7pPr marL="3222836" indent="-247910" algn="l" rtl="0" eaLnBrk="0" fontAlgn="base" hangingPunct="0">
        <a:spcBef>
          <a:spcPct val="20000"/>
        </a:spcBef>
        <a:spcAft>
          <a:spcPct val="0"/>
        </a:spcAft>
        <a:buFont typeface="Arial" charset="0"/>
        <a:buChar char="»"/>
        <a:defRPr sz="1734">
          <a:solidFill>
            <a:schemeClr val="tx1"/>
          </a:solidFill>
          <a:latin typeface="+mn-lt"/>
        </a:defRPr>
      </a:lvl7pPr>
      <a:lvl8pPr marL="3718657" indent="-247910" algn="l" rtl="0" eaLnBrk="0" fontAlgn="base" hangingPunct="0">
        <a:spcBef>
          <a:spcPct val="20000"/>
        </a:spcBef>
        <a:spcAft>
          <a:spcPct val="0"/>
        </a:spcAft>
        <a:buFont typeface="Arial" charset="0"/>
        <a:buChar char="»"/>
        <a:defRPr sz="1734">
          <a:solidFill>
            <a:schemeClr val="tx1"/>
          </a:solidFill>
          <a:latin typeface="+mn-lt"/>
        </a:defRPr>
      </a:lvl8pPr>
      <a:lvl9pPr marL="4214478" indent="-247910" algn="l" rtl="0" eaLnBrk="0" fontAlgn="base" hangingPunct="0">
        <a:spcBef>
          <a:spcPct val="20000"/>
        </a:spcBef>
        <a:spcAft>
          <a:spcPct val="0"/>
        </a:spcAft>
        <a:buFont typeface="Arial" charset="0"/>
        <a:buChar char="»"/>
        <a:defRPr sz="1734">
          <a:solidFill>
            <a:schemeClr val="tx1"/>
          </a:solidFill>
          <a:latin typeface="+mn-lt"/>
        </a:defRPr>
      </a:lvl9pPr>
    </p:bodyStyle>
    <p:otherStyle>
      <a:defPPr>
        <a:defRPr lang="en-US"/>
      </a:defPPr>
      <a:lvl1pPr marL="0" algn="l" defTabSz="991643" rtl="0" eaLnBrk="1" latinLnBrk="0" hangingPunct="1">
        <a:defRPr sz="1952" kern="1200">
          <a:solidFill>
            <a:schemeClr val="tx1"/>
          </a:solidFill>
          <a:latin typeface="+mn-lt"/>
          <a:ea typeface="+mn-ea"/>
          <a:cs typeface="+mn-cs"/>
        </a:defRPr>
      </a:lvl1pPr>
      <a:lvl2pPr marL="495821" algn="l" defTabSz="991643" rtl="0" eaLnBrk="1" latinLnBrk="0" hangingPunct="1">
        <a:defRPr sz="1952" kern="1200">
          <a:solidFill>
            <a:schemeClr val="tx1"/>
          </a:solidFill>
          <a:latin typeface="+mn-lt"/>
          <a:ea typeface="+mn-ea"/>
          <a:cs typeface="+mn-cs"/>
        </a:defRPr>
      </a:lvl2pPr>
      <a:lvl3pPr marL="991643" algn="l" defTabSz="991643" rtl="0" eaLnBrk="1" latinLnBrk="0" hangingPunct="1">
        <a:defRPr sz="1952" kern="1200">
          <a:solidFill>
            <a:schemeClr val="tx1"/>
          </a:solidFill>
          <a:latin typeface="+mn-lt"/>
          <a:ea typeface="+mn-ea"/>
          <a:cs typeface="+mn-cs"/>
        </a:defRPr>
      </a:lvl3pPr>
      <a:lvl4pPr marL="1487462" algn="l" defTabSz="991643" rtl="0" eaLnBrk="1" latinLnBrk="0" hangingPunct="1">
        <a:defRPr sz="1952" kern="1200">
          <a:solidFill>
            <a:schemeClr val="tx1"/>
          </a:solidFill>
          <a:latin typeface="+mn-lt"/>
          <a:ea typeface="+mn-ea"/>
          <a:cs typeface="+mn-cs"/>
        </a:defRPr>
      </a:lvl4pPr>
      <a:lvl5pPr marL="1983283" algn="l" defTabSz="991643" rtl="0" eaLnBrk="1" latinLnBrk="0" hangingPunct="1">
        <a:defRPr sz="1952" kern="1200">
          <a:solidFill>
            <a:schemeClr val="tx1"/>
          </a:solidFill>
          <a:latin typeface="+mn-lt"/>
          <a:ea typeface="+mn-ea"/>
          <a:cs typeface="+mn-cs"/>
        </a:defRPr>
      </a:lvl5pPr>
      <a:lvl6pPr marL="2479105" algn="l" defTabSz="991643" rtl="0" eaLnBrk="1" latinLnBrk="0" hangingPunct="1">
        <a:defRPr sz="1952" kern="1200">
          <a:solidFill>
            <a:schemeClr val="tx1"/>
          </a:solidFill>
          <a:latin typeface="+mn-lt"/>
          <a:ea typeface="+mn-ea"/>
          <a:cs typeface="+mn-cs"/>
        </a:defRPr>
      </a:lvl6pPr>
      <a:lvl7pPr marL="2974926" algn="l" defTabSz="991643" rtl="0" eaLnBrk="1" latinLnBrk="0" hangingPunct="1">
        <a:defRPr sz="1952" kern="1200">
          <a:solidFill>
            <a:schemeClr val="tx1"/>
          </a:solidFill>
          <a:latin typeface="+mn-lt"/>
          <a:ea typeface="+mn-ea"/>
          <a:cs typeface="+mn-cs"/>
        </a:defRPr>
      </a:lvl7pPr>
      <a:lvl8pPr marL="3470748" algn="l" defTabSz="991643" rtl="0" eaLnBrk="1" latinLnBrk="0" hangingPunct="1">
        <a:defRPr sz="1952" kern="1200">
          <a:solidFill>
            <a:schemeClr val="tx1"/>
          </a:solidFill>
          <a:latin typeface="+mn-lt"/>
          <a:ea typeface="+mn-ea"/>
          <a:cs typeface="+mn-cs"/>
        </a:defRPr>
      </a:lvl8pPr>
      <a:lvl9pPr marL="3966569" algn="l" defTabSz="991643" rtl="0" eaLnBrk="1" latinLnBrk="0" hangingPunct="1">
        <a:defRPr sz="195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194942502"/>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1173" y="228600"/>
            <a:ext cx="80083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957" y="1454152"/>
            <a:ext cx="11188836"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50434" y="3304123"/>
            <a:ext cx="1042680"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21488" y="6644546"/>
            <a:ext cx="336132"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343176105"/>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CF19699-1A79-4EE3-8313-19923C24FCF5}"/>
              </a:ext>
            </a:extLst>
          </p:cNvPr>
          <p:cNvSpPr>
            <a:spLocks noGrp="1"/>
          </p:cNvSpPr>
          <p:nvPr>
            <p:ph type="ctrTitle"/>
          </p:nvPr>
        </p:nvSpPr>
        <p:spPr>
          <a:xfrm>
            <a:off x="2546430" y="2333004"/>
            <a:ext cx="9581913" cy="925269"/>
          </a:xfrm>
        </p:spPr>
        <p:txBody>
          <a:bodyPr/>
          <a:lstStyle/>
          <a:p>
            <a:r>
              <a:rPr lang="en-US" altLang="zh-CN" sz="3200" kern="1200" dirty="0">
                <a:solidFill>
                  <a:srgbClr val="1D1D1A"/>
                </a:solidFill>
                <a:latin typeface="Arial" panose="020B0604020202020204"/>
                <a:ea typeface="黑体" panose="02010609060101010101" pitchFamily="49" charset="-122"/>
                <a:cs typeface="+mn-cs"/>
              </a:rPr>
              <a:t>Proposal on </a:t>
            </a:r>
            <a:br>
              <a:rPr lang="en-US" altLang="zh-CN" sz="3200" kern="1200" dirty="0">
                <a:solidFill>
                  <a:srgbClr val="1D1D1A"/>
                </a:solidFill>
                <a:latin typeface="Arial" panose="020B0604020202020204"/>
                <a:ea typeface="黑体" panose="02010609060101010101" pitchFamily="49" charset="-122"/>
                <a:cs typeface="+mn-cs"/>
              </a:rPr>
            </a:br>
            <a:r>
              <a:rPr lang="en-US" altLang="zh-CN" sz="3200" kern="1200" dirty="0">
                <a:solidFill>
                  <a:srgbClr val="1D1D1A"/>
                </a:solidFill>
                <a:latin typeface="Arial" panose="020B0604020202020204"/>
                <a:ea typeface="黑体" panose="02010609060101010101" pitchFamily="49" charset="-122"/>
                <a:cs typeface="+mn-cs"/>
              </a:rPr>
              <a:t>R19 SA2 Ambient IoT Scope, Work Tasks and TUs</a:t>
            </a:r>
            <a:endParaRPr lang="en-US" sz="3200" dirty="0">
              <a:solidFill>
                <a:schemeClr val="tx1"/>
              </a:solidFill>
            </a:endParaRPr>
          </a:p>
        </p:txBody>
      </p:sp>
      <p:sp>
        <p:nvSpPr>
          <p:cNvPr id="7" name="TextBox 6">
            <a:extLst>
              <a:ext uri="{FF2B5EF4-FFF2-40B4-BE49-F238E27FC236}">
                <a16:creationId xmlns:a16="http://schemas.microsoft.com/office/drawing/2014/main" id="{D1C14928-8055-42FD-B6D5-A9E52DFE652A}"/>
              </a:ext>
            </a:extLst>
          </p:cNvPr>
          <p:cNvSpPr txBox="1"/>
          <p:nvPr/>
        </p:nvSpPr>
        <p:spPr>
          <a:xfrm>
            <a:off x="5622284" y="822255"/>
            <a:ext cx="6460672" cy="776559"/>
          </a:xfrm>
          <a:prstGeom prst="rect">
            <a:avLst/>
          </a:prstGeom>
          <a:noFill/>
        </p:spPr>
        <p:txBody>
          <a:bodyPr wrap="square">
            <a:spAutoFit/>
          </a:bodyPr>
          <a:lstStyle/>
          <a:p>
            <a:pPr marL="0" marR="0" lvl="0" indent="0" algn="l" defTabSz="914478" rtl="0" eaLnBrk="1" fontAlgn="auto" latinLnBrk="0" hangingPunct="0">
              <a:lnSpc>
                <a:spcPct val="100000"/>
              </a:lnSpc>
              <a:spcBef>
                <a:spcPts val="0"/>
              </a:spcBef>
              <a:spcAft>
                <a:spcPts val="732"/>
              </a:spcAft>
              <a:buClrTx/>
              <a:buSzTx/>
              <a:buFontTx/>
              <a:buNone/>
              <a:tabLst>
                <a:tab pos="4975666" algn="r"/>
              </a:tabLst>
              <a:defRPr/>
            </a:pPr>
            <a:r>
              <a:rPr kumimoji="0" lang="en-GB" sz="1463"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TSG SA Meeting #102	</a:t>
            </a:r>
            <a:r>
              <a:rPr kumimoji="0" lang="en-US" sz="2400" b="1" i="0" u="none" strike="noStrike" kern="1200" cap="none" spc="0" normalizeH="0" baseline="0" noProof="0" dirty="0">
                <a:ln>
                  <a:noFill/>
                </a:ln>
                <a:solidFill>
                  <a:prstClr val="black"/>
                </a:solidFill>
                <a:effectLst/>
                <a:uLnTx/>
                <a:uFillTx/>
                <a:latin typeface="Calibri"/>
                <a:ea typeface="+mn-ea"/>
                <a:cs typeface="+mn-cs"/>
              </a:rPr>
              <a:t>SP-231628</a:t>
            </a:r>
            <a:endParaRPr kumimoji="0" lang="en-US" sz="1100" b="0" i="0" u="none" strike="noStrike" kern="1200" cap="none" spc="0" normalizeH="0" baseline="0" noProof="0" dirty="0">
              <a:ln>
                <a:noFill/>
              </a:ln>
              <a:solidFill>
                <a:srgbClr val="000000"/>
              </a:solidFill>
              <a:effectLst/>
              <a:uLnTx/>
              <a:uFillTx/>
              <a:latin typeface="Times New Roman" panose="02020603050405020304" pitchFamily="18" charset="0"/>
              <a:ea typeface="SimSun" panose="02010600030101010101" pitchFamily="2" charset="-122"/>
              <a:cs typeface="+mn-cs"/>
            </a:endParaRPr>
          </a:p>
          <a:p>
            <a:pPr marL="0" marR="0" lvl="0" indent="0" algn="l" defTabSz="914478" rtl="0" eaLnBrk="1" fontAlgn="auto" latinLnBrk="0" hangingPunct="1">
              <a:lnSpc>
                <a:spcPct val="100000"/>
              </a:lnSpc>
              <a:spcBef>
                <a:spcPts val="0"/>
              </a:spcBef>
              <a:spcAft>
                <a:spcPts val="0"/>
              </a:spcAft>
              <a:buClrTx/>
              <a:buSzTx/>
              <a:buFontTx/>
              <a:buNone/>
              <a:tabLst/>
              <a:defRPr/>
            </a:pPr>
            <a:r>
              <a:rPr kumimoji="0" lang="en-GB" sz="1463"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December 11 – 15, 2023</a:t>
            </a:r>
            <a:endParaRPr kumimoji="0" lang="en-US" sz="1463"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Subtitle 2">
            <a:extLst>
              <a:ext uri="{FF2B5EF4-FFF2-40B4-BE49-F238E27FC236}">
                <a16:creationId xmlns:a16="http://schemas.microsoft.com/office/drawing/2014/main" id="{62E60D15-E750-4706-8F72-C57734C7E4A0}"/>
              </a:ext>
            </a:extLst>
          </p:cNvPr>
          <p:cNvSpPr>
            <a:spLocks noGrp="1"/>
          </p:cNvSpPr>
          <p:nvPr>
            <p:ph type="subTitle" idx="1"/>
          </p:nvPr>
        </p:nvSpPr>
        <p:spPr>
          <a:xfrm>
            <a:off x="3617088" y="3568414"/>
            <a:ext cx="7313501" cy="638983"/>
          </a:xfrm>
        </p:spPr>
        <p:txBody>
          <a:bodyPr/>
          <a:lstStyle/>
          <a:p>
            <a:r>
              <a:rPr lang="en-US" dirty="0"/>
              <a:t>Huawei, </a:t>
            </a:r>
            <a:r>
              <a:rPr lang="en-US" dirty="0" err="1"/>
              <a:t>HiSilicon</a:t>
            </a:r>
            <a:endParaRPr lang="en-US" dirty="0"/>
          </a:p>
        </p:txBody>
      </p:sp>
    </p:spTree>
    <p:extLst>
      <p:ext uri="{BB962C8B-B14F-4D97-AF65-F5344CB8AC3E}">
        <p14:creationId xmlns:p14="http://schemas.microsoft.com/office/powerpoint/2010/main" val="170504875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1FB26E8-0041-4C7E-871C-58BDBF97E2CF}"/>
              </a:ext>
            </a:extLst>
          </p:cNvPr>
          <p:cNvSpPr txBox="1">
            <a:spLocks/>
          </p:cNvSpPr>
          <p:nvPr/>
        </p:nvSpPr>
        <p:spPr>
          <a:xfrm>
            <a:off x="267331" y="-23725"/>
            <a:ext cx="11440443" cy="53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ctr" anchorCtr="0" compatLnSpc="1">
            <a:prstTxWarp prst="textNoShape">
              <a:avLst/>
            </a:prstTxWarp>
          </a:bodyPr>
          <a:lstStyle>
            <a:defPPr>
              <a:defRPr lang="zh-CN"/>
            </a:defPPr>
            <a:lvl1pPr fontAlgn="base">
              <a:spcBef>
                <a:spcPct val="0"/>
              </a:spcBef>
              <a:spcAft>
                <a:spcPct val="0"/>
              </a:spcAft>
              <a:defRPr sz="2799" b="1">
                <a:solidFill>
                  <a:srgbClr val="C00000"/>
                </a:solidFill>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2800" dirty="0"/>
              <a:t>Rel-19 SA2 Ambient IoT Device Scope Proposal</a:t>
            </a:r>
            <a:endParaRPr lang="zh-CN" altLang="en-US" sz="2000" dirty="0"/>
          </a:p>
        </p:txBody>
      </p:sp>
      <p:sp>
        <p:nvSpPr>
          <p:cNvPr id="5" name="TextBox 3">
            <a:extLst>
              <a:ext uri="{FF2B5EF4-FFF2-40B4-BE49-F238E27FC236}">
                <a16:creationId xmlns:a16="http://schemas.microsoft.com/office/drawing/2014/main" id="{CD0C05CD-0929-4554-870D-347B3063E17F}"/>
              </a:ext>
            </a:extLst>
          </p:cNvPr>
          <p:cNvSpPr txBox="1"/>
          <p:nvPr/>
        </p:nvSpPr>
        <p:spPr>
          <a:xfrm>
            <a:off x="308787" y="888261"/>
            <a:ext cx="11579187" cy="1885131"/>
          </a:xfrm>
          <a:prstGeom prst="rect">
            <a:avLst/>
          </a:prstGeom>
          <a:noFill/>
        </p:spPr>
        <p:txBody>
          <a:bodyPr wrap="square" lIns="0" tIns="0" rIns="0" bIns="0" rtlCol="0">
            <a:spAutoFit/>
          </a:bodyPr>
          <a:lstStyle/>
          <a:p>
            <a:pPr marL="342900" indent="-342900">
              <a:spcBef>
                <a:spcPts val="300"/>
              </a:spcBef>
              <a:spcAft>
                <a:spcPts val="300"/>
              </a:spcAft>
              <a:buFont typeface="Arial" panose="020B0604020202020204" pitchFamily="34" charset="0"/>
              <a:buChar char="•"/>
            </a:pPr>
            <a:r>
              <a:rPr lang="en-GB" altLang="zh-CN" sz="2400" dirty="0">
                <a:latin typeface="Calibri" panose="020F0502020204030204" pitchFamily="34" charset="0"/>
                <a:cs typeface="Calibri" panose="020F0502020204030204" pitchFamily="34" charset="0"/>
              </a:rPr>
              <a:t>Success of the Rel-19 Ambient IoT project depends on a properly-focused scope.</a:t>
            </a:r>
            <a:endParaRPr lang="en-US" altLang="zh-CN" sz="2000" dirty="0">
              <a:latin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US" altLang="zh-CN" sz="2400" dirty="0">
                <a:latin typeface="Calibri" panose="020F0502020204030204" pitchFamily="34" charset="0"/>
                <a:cs typeface="Calibri" panose="020F0502020204030204" pitchFamily="34" charset="0"/>
              </a:rPr>
              <a:t>As proposed in </a:t>
            </a:r>
            <a:r>
              <a:rPr lang="en-GB" sz="2400" dirty="0"/>
              <a:t>RP-233880</a:t>
            </a:r>
            <a:r>
              <a:rPr lang="en-US" altLang="zh-CN" sz="2400" dirty="0">
                <a:latin typeface="Calibri" panose="020F0502020204030204" pitchFamily="34" charset="0"/>
                <a:cs typeface="Calibri" panose="020F0502020204030204" pitchFamily="34" charset="0"/>
              </a:rPr>
              <a:t>, considering market demands, and competition from other technologies, the sourcing sourcing companies consider that:</a:t>
            </a:r>
          </a:p>
          <a:p>
            <a:pPr marL="800140" lvl="1" indent="-342900">
              <a:spcAft>
                <a:spcPts val="600"/>
              </a:spcAft>
              <a:buFont typeface="Courier New" panose="02070309020205020404" pitchFamily="49" charset="0"/>
              <a:buChar char="o"/>
            </a:pPr>
            <a:r>
              <a:rPr lang="en-US" altLang="zh-CN" sz="1900" dirty="0">
                <a:latin typeface="Calibri" panose="020F0502020204030204" pitchFamily="34" charset="0"/>
                <a:cs typeface="Calibri" panose="020F0502020204030204" pitchFamily="34" charset="0"/>
              </a:rPr>
              <a:t>Device A and Device B need to be addressed first, and are in the scope of Rel-19.</a:t>
            </a:r>
          </a:p>
          <a:p>
            <a:pPr marL="800140" lvl="1" indent="-342900">
              <a:spcAft>
                <a:spcPts val="600"/>
              </a:spcAft>
              <a:buFont typeface="Courier New" panose="02070309020205020404" pitchFamily="49" charset="0"/>
              <a:buChar char="o"/>
            </a:pPr>
            <a:r>
              <a:rPr lang="en-US" altLang="zh-CN" sz="1900" dirty="0">
                <a:latin typeface="Calibri" panose="020F0502020204030204" pitchFamily="34" charset="0"/>
                <a:cs typeface="Calibri" panose="020F0502020204030204" pitchFamily="34" charset="0"/>
              </a:rPr>
              <a:t>Device C is also important to the 3GPP ecosystem, and can be addressed in a second Release of Ambient IoT.</a:t>
            </a:r>
          </a:p>
        </p:txBody>
      </p:sp>
      <p:sp>
        <p:nvSpPr>
          <p:cNvPr id="6" name="TextBox 4">
            <a:extLst>
              <a:ext uri="{FF2B5EF4-FFF2-40B4-BE49-F238E27FC236}">
                <a16:creationId xmlns:a16="http://schemas.microsoft.com/office/drawing/2014/main" id="{B2B863A3-7E45-4FFE-8F1C-8E644D113C87}"/>
              </a:ext>
            </a:extLst>
          </p:cNvPr>
          <p:cNvSpPr txBox="1"/>
          <p:nvPr/>
        </p:nvSpPr>
        <p:spPr>
          <a:xfrm>
            <a:off x="582482" y="3244334"/>
            <a:ext cx="9035863" cy="369332"/>
          </a:xfrm>
          <a:prstGeom prst="rect">
            <a:avLst/>
          </a:prstGeom>
          <a:noFill/>
        </p:spPr>
        <p:txBody>
          <a:bodyPr wrap="square" lIns="0" tIns="0" rIns="0" bIns="0" rtlCol="0">
            <a:spAutoFit/>
          </a:bodyPr>
          <a:lstStyle/>
          <a:p>
            <a:r>
              <a:rPr lang="en-US" altLang="zh-CN" sz="2400" b="1" i="1" dirty="0">
                <a:latin typeface="Calibri" panose="020F0502020204030204" pitchFamily="34" charset="0"/>
                <a:cs typeface="Calibri" panose="020F0502020204030204" pitchFamily="34" charset="0"/>
              </a:rPr>
              <a:t>Rel-19 Ambient IoT is scoped to Device A and Device B</a:t>
            </a:r>
          </a:p>
        </p:txBody>
      </p:sp>
      <p:sp>
        <p:nvSpPr>
          <p:cNvPr id="7" name="文本框 6">
            <a:extLst>
              <a:ext uri="{FF2B5EF4-FFF2-40B4-BE49-F238E27FC236}">
                <a16:creationId xmlns:a16="http://schemas.microsoft.com/office/drawing/2014/main" id="{33699A9C-6393-4DB2-91CA-B7A8055E2327}"/>
              </a:ext>
            </a:extLst>
          </p:cNvPr>
          <p:cNvSpPr txBox="1"/>
          <p:nvPr/>
        </p:nvSpPr>
        <p:spPr>
          <a:xfrm>
            <a:off x="308787" y="4257584"/>
            <a:ext cx="11419715" cy="2064668"/>
          </a:xfrm>
          <a:prstGeom prst="rect">
            <a:avLst/>
          </a:prstGeom>
          <a:noFill/>
        </p:spPr>
        <p:txBody>
          <a:bodyPr wrap="square">
            <a:spAutoFit/>
          </a:bodyPr>
          <a:lstStyle/>
          <a:p>
            <a:pPr marR="0" lvl="0" algn="l" defTabSz="914478" rtl="0" eaLnBrk="1" fontAlgn="auto" latinLnBrk="0" hangingPunct="1">
              <a:lnSpc>
                <a:spcPct val="100000"/>
              </a:lnSpc>
              <a:spcBef>
                <a:spcPts val="300"/>
              </a:spcBef>
              <a:spcAft>
                <a:spcPts val="300"/>
              </a:spcAft>
              <a:buClrTx/>
              <a:buSzTx/>
              <a:tabLst/>
              <a:defRPr/>
            </a:pPr>
            <a:r>
              <a:rPr kumimoji="0" lang="en-GB" altLang="zh-CN" b="1"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(Background</a:t>
            </a:r>
            <a:r>
              <a:rPr lang="en-GB" altLang="zh-CN" b="1" dirty="0">
                <a:solidFill>
                  <a:srgbClr val="1D1D1A"/>
                </a:solidFill>
                <a:latin typeface="Calibri" panose="020F0502020204030204" pitchFamily="34" charset="0"/>
                <a:ea typeface="黑体" panose="02010609060101010101" pitchFamily="49" charset="-122"/>
                <a:cs typeface="Calibri" panose="020F0502020204030204" pitchFamily="34" charset="0"/>
              </a:rPr>
              <a:t>)</a:t>
            </a:r>
            <a:r>
              <a:rPr kumimoji="0" lang="en-GB" altLang="zh-CN" b="1"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 R18 RAN-level SI (TR 38.848), defined three Devices:</a:t>
            </a:r>
          </a:p>
          <a:p>
            <a:pPr marL="800140" marR="0" lvl="1" indent="-342900" algn="l" defTabSz="914478" rtl="0" eaLnBrk="1" fontAlgn="auto" latinLnBrk="0" hangingPunct="1">
              <a:lnSpc>
                <a:spcPct val="100000"/>
              </a:lnSpc>
              <a:spcBef>
                <a:spcPts val="150"/>
              </a:spcBef>
              <a:spcAft>
                <a:spcPts val="150"/>
              </a:spcAft>
              <a:buClrTx/>
              <a:buSzTx/>
              <a:buFont typeface="Courier New" panose="02070309020205020404" pitchFamily="49" charset="0"/>
              <a:buChar char="o"/>
              <a:tabLst/>
              <a:defRPr/>
            </a:pP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Device A: No energy storage, no independent signal generation/amplification, i.e. backscattering transmission.</a:t>
            </a:r>
          </a:p>
          <a:p>
            <a:pPr marL="800140" marR="0" lvl="1" indent="-342900" algn="l" defTabSz="914478" rtl="0" eaLnBrk="1" fontAlgn="auto" latinLnBrk="0" hangingPunct="1">
              <a:lnSpc>
                <a:spcPct val="100000"/>
              </a:lnSpc>
              <a:spcBef>
                <a:spcPts val="150"/>
              </a:spcBef>
              <a:spcAft>
                <a:spcPts val="150"/>
              </a:spcAft>
              <a:buClrTx/>
              <a:buSzTx/>
              <a:buFont typeface="Courier New" panose="02070309020205020404" pitchFamily="49" charset="0"/>
              <a:buChar char="o"/>
              <a:tabLst/>
              <a:defRPr/>
            </a:pP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Device B: Has energy storage, no independent signal generation, i.e. backscattering transmission. Use of stored energy can include amplification for reflected signals.</a:t>
            </a:r>
          </a:p>
          <a:p>
            <a:pPr marR="0" lvl="1" algn="l" defTabSz="914478" rtl="0" eaLnBrk="1" fontAlgn="auto" latinLnBrk="0" hangingPunct="1">
              <a:lnSpc>
                <a:spcPct val="100000"/>
              </a:lnSpc>
              <a:spcBef>
                <a:spcPts val="150"/>
              </a:spcBef>
              <a:spcAft>
                <a:spcPts val="150"/>
              </a:spcAft>
              <a:buClrTx/>
              <a:buSzTx/>
              <a:tabLst/>
              <a:defRPr/>
            </a:pPr>
            <a:r>
              <a:rPr kumimoji="0" lang="en-GB" altLang="zh-CN" sz="1600" b="0"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Calibri" panose="020F0502020204030204" pitchFamily="34" charset="0"/>
              </a:rPr>
              <a:t>NOTE: From the SA2 point</a:t>
            </a:r>
            <a:r>
              <a:rPr lang="en-GB" altLang="zh-CN" sz="1600" dirty="0">
                <a:solidFill>
                  <a:srgbClr val="FF0000"/>
                </a:solidFill>
                <a:latin typeface="Calibri" panose="020F0502020204030204" pitchFamily="34" charset="0"/>
                <a:ea typeface="黑体" panose="02010609060101010101" pitchFamily="49" charset="-122"/>
                <a:cs typeface="Calibri" panose="020F0502020204030204" pitchFamily="34" charset="0"/>
              </a:rPr>
              <a:t> of view</a:t>
            </a:r>
            <a:r>
              <a:rPr kumimoji="0" lang="en-GB" altLang="zh-CN" sz="1600" b="0"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Calibri" panose="020F0502020204030204" pitchFamily="34" charset="0"/>
              </a:rPr>
              <a:t>, Device A and </a:t>
            </a:r>
            <a:r>
              <a:rPr kumimoji="0" lang="en-US" altLang="zh-CN" sz="1600" b="0"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Calibri" panose="020F0502020204030204" pitchFamily="34" charset="0"/>
              </a:rPr>
              <a:t>Device </a:t>
            </a:r>
            <a:r>
              <a:rPr kumimoji="0" lang="en-GB" altLang="zh-CN" sz="1600" b="0"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Calibri" panose="020F0502020204030204" pitchFamily="34" charset="0"/>
              </a:rPr>
              <a:t>B can be considered the same type, </a:t>
            </a:r>
            <a:r>
              <a:rPr kumimoji="0" lang="en-US" altLang="zh-CN" sz="1600" b="0" i="0" u="none" strike="no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Calibri" panose="020F0502020204030204" pitchFamily="34" charset="0"/>
              </a:rPr>
              <a:t>i</a:t>
            </a:r>
            <a:r>
              <a:rPr lang="en-US" altLang="zh-CN" sz="1600" dirty="0">
                <a:solidFill>
                  <a:srgbClr val="FF0000"/>
                </a:solidFill>
                <a:latin typeface="Calibri" panose="020F0502020204030204" pitchFamily="34" charset="0"/>
                <a:ea typeface="黑体" panose="02010609060101010101" pitchFamily="49" charset="-122"/>
                <a:cs typeface="Calibri" panose="020F0502020204030204" pitchFamily="34" charset="0"/>
              </a:rPr>
              <a:t>.e. both do NOT support autonomous communication with the network.</a:t>
            </a:r>
            <a:r>
              <a:rPr lang="en-GB" altLang="zh-CN" sz="1600" strike="sngStrike" dirty="0">
                <a:solidFill>
                  <a:srgbClr val="FF0000"/>
                </a:solidFill>
                <a:latin typeface="Calibri" panose="020F0502020204030204" pitchFamily="34" charset="0"/>
                <a:ea typeface="黑体" panose="02010609060101010101" pitchFamily="49" charset="-122"/>
                <a:cs typeface="Calibri" panose="020F0502020204030204" pitchFamily="34" charset="0"/>
              </a:rPr>
              <a:t> </a:t>
            </a:r>
            <a:endParaRPr kumimoji="0" lang="en-GB" altLang="zh-CN" sz="1600" b="0" i="0" u="none" strike="sngStrike" kern="1200" cap="none" spc="0" normalizeH="0" baseline="0" noProof="0" dirty="0">
              <a:ln>
                <a:noFill/>
              </a:ln>
              <a:solidFill>
                <a:srgbClr val="FF0000"/>
              </a:solidFill>
              <a:effectLst/>
              <a:uLnTx/>
              <a:uFillTx/>
              <a:latin typeface="Calibri" panose="020F0502020204030204" pitchFamily="34" charset="0"/>
              <a:ea typeface="黑体" panose="02010609060101010101" pitchFamily="49" charset="-122"/>
              <a:cs typeface="Calibri" panose="020F0502020204030204" pitchFamily="34" charset="0"/>
            </a:endParaRPr>
          </a:p>
          <a:p>
            <a:pPr marL="800140" marR="0" lvl="1" indent="-342900" algn="l" defTabSz="914478" rtl="0" eaLnBrk="1" fontAlgn="auto" latinLnBrk="0" hangingPunct="1">
              <a:lnSpc>
                <a:spcPct val="100000"/>
              </a:lnSpc>
              <a:spcBef>
                <a:spcPts val="150"/>
              </a:spcBef>
              <a:spcAft>
                <a:spcPts val="150"/>
              </a:spcAft>
              <a:buClrTx/>
              <a:buSzTx/>
              <a:buFont typeface="Courier New" panose="02070309020205020404" pitchFamily="49" charset="0"/>
              <a:buChar char="o"/>
              <a:tabLst/>
              <a:defRPr/>
            </a:pP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Device C: Has energy storage, has independent signal generation, i.e., active RF components for transmission.</a:t>
            </a:r>
          </a:p>
        </p:txBody>
      </p:sp>
    </p:spTree>
    <p:extLst>
      <p:ext uri="{BB962C8B-B14F-4D97-AF65-F5344CB8AC3E}">
        <p14:creationId xmlns:p14="http://schemas.microsoft.com/office/powerpoint/2010/main" val="420215255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9D2624F-09B3-49D6-A97F-234C82E2A64B}"/>
              </a:ext>
            </a:extLst>
          </p:cNvPr>
          <p:cNvSpPr txBox="1">
            <a:spLocks/>
          </p:cNvSpPr>
          <p:nvPr/>
        </p:nvSpPr>
        <p:spPr>
          <a:xfrm>
            <a:off x="267331" y="-23725"/>
            <a:ext cx="11440443" cy="53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ctr" anchorCtr="0" compatLnSpc="1">
            <a:prstTxWarp prst="textNoShape">
              <a:avLst/>
            </a:prstTxWarp>
          </a:bodyPr>
          <a:lstStyle>
            <a:defPPr>
              <a:defRPr lang="zh-CN"/>
            </a:defPPr>
            <a:lvl1pPr fontAlgn="base">
              <a:spcBef>
                <a:spcPct val="0"/>
              </a:spcBef>
              <a:spcAft>
                <a:spcPct val="0"/>
              </a:spcAft>
              <a:defRPr sz="2799" b="1">
                <a:solidFill>
                  <a:srgbClr val="C00000"/>
                </a:solidFill>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2800" dirty="0"/>
              <a:t>Rel-19 SA2 Ambient IoT Topology Scope Proposal</a:t>
            </a:r>
            <a:endParaRPr lang="zh-CN" altLang="en-US" sz="2000" dirty="0"/>
          </a:p>
        </p:txBody>
      </p:sp>
      <p:sp>
        <p:nvSpPr>
          <p:cNvPr id="5" name="TextBox 3">
            <a:extLst>
              <a:ext uri="{FF2B5EF4-FFF2-40B4-BE49-F238E27FC236}">
                <a16:creationId xmlns:a16="http://schemas.microsoft.com/office/drawing/2014/main" id="{F8B4DFA0-0E69-4DD6-B804-C0D6B9A9034F}"/>
              </a:ext>
            </a:extLst>
          </p:cNvPr>
          <p:cNvSpPr txBox="1"/>
          <p:nvPr/>
        </p:nvSpPr>
        <p:spPr>
          <a:xfrm>
            <a:off x="308787" y="888261"/>
            <a:ext cx="11579187" cy="2331407"/>
          </a:xfrm>
          <a:prstGeom prst="rect">
            <a:avLst/>
          </a:prstGeom>
          <a:noFill/>
        </p:spPr>
        <p:txBody>
          <a:bodyPr wrap="square" lIns="0" tIns="0" rIns="0" bIns="0" rtlCol="0">
            <a:spAutoFit/>
          </a:bodyPr>
          <a:lstStyle/>
          <a:p>
            <a:pPr marL="342900" indent="-342900">
              <a:spcBef>
                <a:spcPts val="300"/>
              </a:spcBef>
              <a:spcAft>
                <a:spcPts val="300"/>
              </a:spcAft>
              <a:buFont typeface="Arial" panose="020B0604020202020204" pitchFamily="34" charset="0"/>
              <a:buChar char="•"/>
            </a:pPr>
            <a:r>
              <a:rPr lang="en-GB" altLang="zh-CN" sz="2400" dirty="0">
                <a:latin typeface="Calibri" panose="020F0502020204030204" pitchFamily="34" charset="0"/>
                <a:cs typeface="Calibri" panose="020F0502020204030204" pitchFamily="34" charset="0"/>
              </a:rPr>
              <a:t>Topology 1 is the basic fundamental network topology and must be supported in Rel-19.</a:t>
            </a:r>
            <a:endParaRPr lang="en-US" altLang="zh-CN" sz="2000" dirty="0">
              <a:latin typeface="Calibri" panose="020F0502020204030204" pitchFamily="34" charset="0"/>
              <a:cs typeface="Calibri" panose="020F0502020204030204" pitchFamily="34" charset="0"/>
            </a:endParaRPr>
          </a:p>
          <a:p>
            <a:pPr marL="342900" indent="-342900">
              <a:spcAft>
                <a:spcPts val="600"/>
              </a:spcAft>
              <a:buFont typeface="Arial" panose="020B0604020202020204" pitchFamily="34" charset="0"/>
              <a:buChar char="•"/>
            </a:pPr>
            <a:r>
              <a:rPr lang="en-US" altLang="zh-CN" sz="2400" dirty="0">
                <a:latin typeface="Calibri" panose="020F0502020204030204" pitchFamily="34" charset="0"/>
                <a:cs typeface="Calibri" panose="020F0502020204030204" pitchFamily="34" charset="0"/>
              </a:rPr>
              <a:t>The other topologies have a strong relationship with the supported Devices and existing RAN recommendations for work.</a:t>
            </a:r>
          </a:p>
          <a:p>
            <a:pPr marL="342900" indent="-342900">
              <a:spcAft>
                <a:spcPts val="600"/>
              </a:spcAft>
              <a:buFont typeface="Arial" panose="020B0604020202020204" pitchFamily="34" charset="0"/>
              <a:buChar char="•"/>
            </a:pPr>
            <a:r>
              <a:rPr lang="en-US" altLang="zh-CN" sz="2400" dirty="0">
                <a:latin typeface="Calibri" panose="020F0502020204030204" pitchFamily="34" charset="0"/>
                <a:cs typeface="Calibri" panose="020F0502020204030204" pitchFamily="34" charset="0"/>
              </a:rPr>
              <a:t>Other topologies for indoor and outdoor coverage using intermediate/assisting nodes are only relevant if topology 1 is not supported, do not necessarily offer better coverage depending on circumstance, or could have unpredictable BS interference.</a:t>
            </a:r>
          </a:p>
        </p:txBody>
      </p:sp>
      <p:sp>
        <p:nvSpPr>
          <p:cNvPr id="6" name="TextBox 4">
            <a:extLst>
              <a:ext uri="{FF2B5EF4-FFF2-40B4-BE49-F238E27FC236}">
                <a16:creationId xmlns:a16="http://schemas.microsoft.com/office/drawing/2014/main" id="{6BE95E58-0DB2-4123-AB8F-C5560A822105}"/>
              </a:ext>
            </a:extLst>
          </p:cNvPr>
          <p:cNvSpPr txBox="1"/>
          <p:nvPr/>
        </p:nvSpPr>
        <p:spPr>
          <a:xfrm>
            <a:off x="229889" y="3448392"/>
            <a:ext cx="9035863" cy="369332"/>
          </a:xfrm>
          <a:prstGeom prst="rect">
            <a:avLst/>
          </a:prstGeom>
          <a:noFill/>
        </p:spPr>
        <p:txBody>
          <a:bodyPr wrap="square" lIns="0" tIns="0" rIns="0" bIns="0" rtlCol="0">
            <a:spAutoFit/>
          </a:bodyPr>
          <a:lstStyle/>
          <a:p>
            <a:r>
              <a:rPr lang="en-US" altLang="zh-CN" sz="2400" b="1" i="1" dirty="0">
                <a:latin typeface="Calibri" panose="020F0502020204030204" pitchFamily="34" charset="0"/>
                <a:cs typeface="Calibri" panose="020F0502020204030204" pitchFamily="34" charset="0"/>
              </a:rPr>
              <a:t>Rel-19 Ambient IoT is scoped to Topology 1</a:t>
            </a:r>
          </a:p>
        </p:txBody>
      </p:sp>
      <p:sp>
        <p:nvSpPr>
          <p:cNvPr id="7" name="文本框 6">
            <a:extLst>
              <a:ext uri="{FF2B5EF4-FFF2-40B4-BE49-F238E27FC236}">
                <a16:creationId xmlns:a16="http://schemas.microsoft.com/office/drawing/2014/main" id="{8E8E882C-29E3-4173-850D-3B4435AFCB18}"/>
              </a:ext>
            </a:extLst>
          </p:cNvPr>
          <p:cNvSpPr txBox="1"/>
          <p:nvPr/>
        </p:nvSpPr>
        <p:spPr>
          <a:xfrm>
            <a:off x="0" y="5109840"/>
            <a:ext cx="11419715" cy="1572225"/>
          </a:xfrm>
          <a:prstGeom prst="rect">
            <a:avLst/>
          </a:prstGeom>
          <a:noFill/>
        </p:spPr>
        <p:txBody>
          <a:bodyPr wrap="square">
            <a:spAutoFit/>
          </a:bodyPr>
          <a:lstStyle/>
          <a:p>
            <a:pPr marR="0" lvl="0" algn="l" defTabSz="914478" rtl="0" eaLnBrk="1" fontAlgn="auto" latinLnBrk="0" hangingPunct="1">
              <a:lnSpc>
                <a:spcPct val="100000"/>
              </a:lnSpc>
              <a:spcBef>
                <a:spcPts val="300"/>
              </a:spcBef>
              <a:spcAft>
                <a:spcPts val="300"/>
              </a:spcAft>
              <a:buClrTx/>
              <a:buSzTx/>
              <a:tabLst/>
              <a:defRPr/>
            </a:pPr>
            <a:r>
              <a:rPr kumimoji="0" lang="en-GB" altLang="zh-CN" b="1"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(Background</a:t>
            </a:r>
            <a:r>
              <a:rPr lang="en-GB" altLang="zh-CN" b="1" dirty="0">
                <a:solidFill>
                  <a:srgbClr val="1D1D1A"/>
                </a:solidFill>
                <a:latin typeface="Calibri" panose="020F0502020204030204" pitchFamily="34" charset="0"/>
                <a:ea typeface="黑体" panose="02010609060101010101" pitchFamily="49" charset="-122"/>
                <a:cs typeface="Calibri" panose="020F0502020204030204" pitchFamily="34" charset="0"/>
              </a:rPr>
              <a:t>)</a:t>
            </a:r>
            <a:r>
              <a:rPr kumimoji="0" lang="en-GB" altLang="zh-CN" b="1"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 R18 RAN-level SI (TR 38.848), defined 4 topologies:</a:t>
            </a:r>
          </a:p>
          <a:p>
            <a:pPr marL="800140" marR="0" lvl="1" indent="-342900" algn="l" defTabSz="914478" rtl="0" eaLnBrk="1" fontAlgn="auto" latinLnBrk="0" hangingPunct="1">
              <a:lnSpc>
                <a:spcPct val="100000"/>
              </a:lnSpc>
              <a:spcBef>
                <a:spcPts val="150"/>
              </a:spcBef>
              <a:spcAft>
                <a:spcPts val="150"/>
              </a:spcAft>
              <a:buClrTx/>
              <a:buSzTx/>
              <a:buFont typeface="Courier New" panose="02070309020205020404" pitchFamily="49" charset="0"/>
              <a:buChar char="o"/>
              <a:tabLst/>
              <a:defRPr/>
            </a:pP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Topology 1: </a:t>
            </a:r>
            <a:r>
              <a:rPr kumimoji="0" lang="en-GB" altLang="zh-CN" sz="1600" b="0" i="0" u="none" strike="noStrike" kern="1200" cap="none" spc="0" normalizeH="0" baseline="0" noProof="0" dirty="0" err="1">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AIoT</a:t>
            </a: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 Device direct to RAN Node.</a:t>
            </a:r>
          </a:p>
          <a:p>
            <a:pPr marL="800140" marR="0" lvl="1" indent="-342900" algn="l" defTabSz="914478" rtl="0" eaLnBrk="1" fontAlgn="auto" latinLnBrk="0" hangingPunct="1">
              <a:lnSpc>
                <a:spcPct val="100000"/>
              </a:lnSpc>
              <a:spcBef>
                <a:spcPts val="150"/>
              </a:spcBef>
              <a:spcAft>
                <a:spcPts val="150"/>
              </a:spcAft>
              <a:buClrTx/>
              <a:buSzTx/>
              <a:buFont typeface="Courier New" panose="02070309020205020404" pitchFamily="49" charset="0"/>
              <a:buChar char="o"/>
              <a:tabLst/>
              <a:defRPr/>
            </a:pP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Topology 2: Use of an Intermediate Node between the </a:t>
            </a:r>
            <a:r>
              <a:rPr kumimoji="0" lang="en-GB" altLang="zh-CN" sz="1600" b="0" i="0" u="none" strike="noStrike" kern="1200" cap="none" spc="0" normalizeH="0" baseline="0" noProof="0" dirty="0" err="1">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AIoT</a:t>
            </a: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 Device and RAN Node.</a:t>
            </a:r>
          </a:p>
          <a:p>
            <a:pPr marL="800140" marR="0" lvl="1" indent="-342900" algn="l" defTabSz="914478" rtl="0" eaLnBrk="1" fontAlgn="auto" latinLnBrk="0" hangingPunct="1">
              <a:lnSpc>
                <a:spcPct val="100000"/>
              </a:lnSpc>
              <a:spcBef>
                <a:spcPts val="150"/>
              </a:spcBef>
              <a:spcAft>
                <a:spcPts val="150"/>
              </a:spcAft>
              <a:buClrTx/>
              <a:buSzTx/>
              <a:buFont typeface="Courier New" panose="02070309020205020404" pitchFamily="49" charset="0"/>
              <a:buChar char="o"/>
              <a:tabLst/>
              <a:defRPr/>
            </a:pP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Topology 3: Use of an Assisting Node to transfer either UL or DL traffic to/from the </a:t>
            </a:r>
            <a:r>
              <a:rPr kumimoji="0" lang="en-GB" altLang="zh-CN" sz="1600" b="0" i="0" u="none" strike="noStrike" kern="1200" cap="none" spc="0" normalizeH="0" baseline="0" noProof="0" dirty="0" err="1">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AIoT</a:t>
            </a:r>
            <a:r>
              <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rPr>
              <a:t> Device.</a:t>
            </a:r>
          </a:p>
          <a:p>
            <a:pPr marL="800140" marR="0" lvl="1" indent="-342900" algn="l" defTabSz="914478" rtl="0" eaLnBrk="1" fontAlgn="auto" latinLnBrk="0" hangingPunct="1">
              <a:lnSpc>
                <a:spcPct val="100000"/>
              </a:lnSpc>
              <a:spcBef>
                <a:spcPts val="150"/>
              </a:spcBef>
              <a:spcAft>
                <a:spcPts val="150"/>
              </a:spcAft>
              <a:buClrTx/>
              <a:buSzTx/>
              <a:buFont typeface="Courier New" panose="02070309020205020404" pitchFamily="49" charset="0"/>
              <a:buChar char="o"/>
              <a:tabLst/>
              <a:defRPr/>
            </a:pPr>
            <a:r>
              <a:rPr lang="en-GB" altLang="zh-CN" sz="1600" dirty="0">
                <a:solidFill>
                  <a:srgbClr val="1D1D1A"/>
                </a:solidFill>
                <a:latin typeface="Calibri" panose="020F0502020204030204" pitchFamily="34" charset="0"/>
                <a:ea typeface="黑体" panose="02010609060101010101" pitchFamily="49" charset="-122"/>
                <a:cs typeface="Calibri" panose="020F0502020204030204" pitchFamily="34" charset="0"/>
              </a:rPr>
              <a:t>Topology 4: A standalone Reader (already suggested to be down scoped).</a:t>
            </a:r>
            <a:endParaRPr kumimoji="0" lang="en-GB" altLang="zh-CN" sz="1600" b="0" i="0" u="none" strike="noStrike" kern="1200" cap="none" spc="0" normalizeH="0" baseline="0" noProof="0" dirty="0">
              <a:ln>
                <a:noFill/>
              </a:ln>
              <a:solidFill>
                <a:srgbClr val="1D1D1A"/>
              </a:solidFill>
              <a:effectLst/>
              <a:uLnTx/>
              <a:uFillTx/>
              <a:latin typeface="Calibri" panose="020F0502020204030204" pitchFamily="34" charset="0"/>
              <a:ea typeface="黑体" panose="02010609060101010101" pitchFamily="49" charset="-122"/>
              <a:cs typeface="Calibri" panose="020F0502020204030204" pitchFamily="34" charset="0"/>
            </a:endParaRPr>
          </a:p>
        </p:txBody>
      </p:sp>
      <p:pic>
        <p:nvPicPr>
          <p:cNvPr id="8" name="Picture 7">
            <a:extLst>
              <a:ext uri="{FF2B5EF4-FFF2-40B4-BE49-F238E27FC236}">
                <a16:creationId xmlns:a16="http://schemas.microsoft.com/office/drawing/2014/main" id="{49D485D1-77A7-4541-A642-C5FC124EF978}"/>
              </a:ext>
            </a:extLst>
          </p:cNvPr>
          <p:cNvPicPr>
            <a:picLocks noChangeAspect="1"/>
          </p:cNvPicPr>
          <p:nvPr/>
        </p:nvPicPr>
        <p:blipFill>
          <a:blip r:embed="rId2"/>
          <a:stretch>
            <a:fillRect/>
          </a:stretch>
        </p:blipFill>
        <p:spPr>
          <a:xfrm>
            <a:off x="945614" y="4009786"/>
            <a:ext cx="2521968" cy="972000"/>
          </a:xfrm>
          <a:prstGeom prst="rect">
            <a:avLst/>
          </a:prstGeom>
        </p:spPr>
      </p:pic>
      <p:pic>
        <p:nvPicPr>
          <p:cNvPr id="9" name="Picture 9">
            <a:extLst>
              <a:ext uri="{FF2B5EF4-FFF2-40B4-BE49-F238E27FC236}">
                <a16:creationId xmlns:a16="http://schemas.microsoft.com/office/drawing/2014/main" id="{75AC0901-E8D8-45A0-A7A0-32662F3307E1}"/>
              </a:ext>
            </a:extLst>
          </p:cNvPr>
          <p:cNvPicPr>
            <a:picLocks noChangeAspect="1"/>
          </p:cNvPicPr>
          <p:nvPr/>
        </p:nvPicPr>
        <p:blipFill>
          <a:blip r:embed="rId3"/>
          <a:stretch>
            <a:fillRect/>
          </a:stretch>
        </p:blipFill>
        <p:spPr>
          <a:xfrm>
            <a:off x="3467582" y="4009786"/>
            <a:ext cx="2240182" cy="972000"/>
          </a:xfrm>
          <a:prstGeom prst="rect">
            <a:avLst/>
          </a:prstGeom>
        </p:spPr>
      </p:pic>
      <p:pic>
        <p:nvPicPr>
          <p:cNvPr id="10" name="Picture 10">
            <a:extLst>
              <a:ext uri="{FF2B5EF4-FFF2-40B4-BE49-F238E27FC236}">
                <a16:creationId xmlns:a16="http://schemas.microsoft.com/office/drawing/2014/main" id="{D6E3734E-2578-4F1D-A9D2-3990DB634269}"/>
              </a:ext>
            </a:extLst>
          </p:cNvPr>
          <p:cNvPicPr>
            <a:picLocks noChangeAspect="1"/>
          </p:cNvPicPr>
          <p:nvPr/>
        </p:nvPicPr>
        <p:blipFill>
          <a:blip r:embed="rId4"/>
          <a:stretch>
            <a:fillRect/>
          </a:stretch>
        </p:blipFill>
        <p:spPr>
          <a:xfrm>
            <a:off x="5707764" y="4012549"/>
            <a:ext cx="2451273" cy="972000"/>
          </a:xfrm>
          <a:prstGeom prst="rect">
            <a:avLst/>
          </a:prstGeom>
        </p:spPr>
      </p:pic>
      <p:pic>
        <p:nvPicPr>
          <p:cNvPr id="11" name="Picture 11">
            <a:extLst>
              <a:ext uri="{FF2B5EF4-FFF2-40B4-BE49-F238E27FC236}">
                <a16:creationId xmlns:a16="http://schemas.microsoft.com/office/drawing/2014/main" id="{DC6C6B9A-51D2-4EFF-BD20-D74A62782913}"/>
              </a:ext>
            </a:extLst>
          </p:cNvPr>
          <p:cNvPicPr>
            <a:picLocks noChangeAspect="1"/>
          </p:cNvPicPr>
          <p:nvPr/>
        </p:nvPicPr>
        <p:blipFill>
          <a:blip r:embed="rId5"/>
          <a:stretch>
            <a:fillRect/>
          </a:stretch>
        </p:blipFill>
        <p:spPr>
          <a:xfrm>
            <a:off x="8159037" y="4012912"/>
            <a:ext cx="2458637" cy="972000"/>
          </a:xfrm>
          <a:prstGeom prst="rect">
            <a:avLst/>
          </a:prstGeom>
        </p:spPr>
      </p:pic>
    </p:spTree>
    <p:extLst>
      <p:ext uri="{BB962C8B-B14F-4D97-AF65-F5344CB8AC3E}">
        <p14:creationId xmlns:p14="http://schemas.microsoft.com/office/powerpoint/2010/main" val="39764145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2658269-2CB6-4EBB-BE0F-30A04C78DE4F}"/>
              </a:ext>
            </a:extLst>
          </p:cNvPr>
          <p:cNvSpPr txBox="1">
            <a:spLocks/>
          </p:cNvSpPr>
          <p:nvPr/>
        </p:nvSpPr>
        <p:spPr>
          <a:xfrm>
            <a:off x="288059" y="38400"/>
            <a:ext cx="11181303" cy="53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ctr" anchorCtr="0" compatLnSpc="1">
            <a:prstTxWarp prst="textNoShape">
              <a:avLst/>
            </a:prstTxWarp>
          </a:bodyPr>
          <a:lstStyle>
            <a:defPPr>
              <a:defRPr lang="zh-CN"/>
            </a:defPPr>
            <a:lvl1pPr fontAlgn="base">
              <a:spcBef>
                <a:spcPct val="0"/>
              </a:spcBef>
              <a:spcAft>
                <a:spcPct val="0"/>
              </a:spcAft>
              <a:defRPr sz="2799" b="1">
                <a:solidFill>
                  <a:srgbClr val="C00000"/>
                </a:solidFill>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2800" dirty="0"/>
              <a:t>R19 SA2 Ambient IoT Work</a:t>
            </a:r>
            <a:r>
              <a:rPr lang="zh-CN" altLang="en-US" sz="2800" dirty="0"/>
              <a:t> </a:t>
            </a:r>
            <a:r>
              <a:rPr lang="en-US" altLang="zh-CN" sz="2800" dirty="0"/>
              <a:t>Tasks</a:t>
            </a:r>
            <a:r>
              <a:rPr lang="zh-CN" altLang="en-US" sz="2800" dirty="0"/>
              <a:t> </a:t>
            </a:r>
            <a:r>
              <a:rPr lang="en-US" altLang="zh-CN" sz="2800" dirty="0"/>
              <a:t>and</a:t>
            </a:r>
            <a:r>
              <a:rPr lang="zh-CN" altLang="en-US" sz="2800" dirty="0"/>
              <a:t> </a:t>
            </a:r>
            <a:r>
              <a:rPr lang="en-US" altLang="zh-CN" sz="2800" dirty="0"/>
              <a:t>Time</a:t>
            </a:r>
            <a:r>
              <a:rPr lang="zh-CN" altLang="en-US" sz="2800" dirty="0"/>
              <a:t> </a:t>
            </a:r>
            <a:r>
              <a:rPr lang="en-US" altLang="zh-CN" sz="2800" dirty="0"/>
              <a:t>Unit</a:t>
            </a:r>
            <a:r>
              <a:rPr lang="zh-CN" altLang="en-US" sz="2800" dirty="0"/>
              <a:t> </a:t>
            </a:r>
            <a:r>
              <a:rPr lang="en-US" altLang="zh-CN" sz="2800" dirty="0"/>
              <a:t>Proposal</a:t>
            </a:r>
            <a:endParaRPr lang="zh-CN" altLang="en-US" sz="2000" dirty="0"/>
          </a:p>
        </p:txBody>
      </p:sp>
      <p:graphicFrame>
        <p:nvGraphicFramePr>
          <p:cNvPr id="5" name="表格 4">
            <a:extLst>
              <a:ext uri="{FF2B5EF4-FFF2-40B4-BE49-F238E27FC236}">
                <a16:creationId xmlns:a16="http://schemas.microsoft.com/office/drawing/2014/main" id="{A218A4BB-DB1C-4FFF-A43F-72B198648308}"/>
              </a:ext>
            </a:extLst>
          </p:cNvPr>
          <p:cNvGraphicFramePr>
            <a:graphicFrameLocks noGrp="1"/>
          </p:cNvGraphicFramePr>
          <p:nvPr>
            <p:extLst>
              <p:ext uri="{D42A27DB-BD31-4B8C-83A1-F6EECF244321}">
                <p14:modId xmlns:p14="http://schemas.microsoft.com/office/powerpoint/2010/main" val="1323555073"/>
              </p:ext>
            </p:extLst>
          </p:nvPr>
        </p:nvGraphicFramePr>
        <p:xfrm>
          <a:off x="121114" y="538860"/>
          <a:ext cx="11644166" cy="5857240"/>
        </p:xfrm>
        <a:graphic>
          <a:graphicData uri="http://schemas.openxmlformats.org/drawingml/2006/table">
            <a:tbl>
              <a:tblPr firstRow="1" bandRow="1">
                <a:tableStyleId>{D7AC3CCA-C797-4891-BE02-D94E43425B78}</a:tableStyleId>
              </a:tblPr>
              <a:tblGrid>
                <a:gridCol w="5761875">
                  <a:extLst>
                    <a:ext uri="{9D8B030D-6E8A-4147-A177-3AD203B41FA5}">
                      <a16:colId xmlns:a16="http://schemas.microsoft.com/office/drawing/2014/main" val="2459104081"/>
                    </a:ext>
                  </a:extLst>
                </a:gridCol>
                <a:gridCol w="1844796">
                  <a:extLst>
                    <a:ext uri="{9D8B030D-6E8A-4147-A177-3AD203B41FA5}">
                      <a16:colId xmlns:a16="http://schemas.microsoft.com/office/drawing/2014/main" val="2885168746"/>
                    </a:ext>
                  </a:extLst>
                </a:gridCol>
                <a:gridCol w="1035983">
                  <a:extLst>
                    <a:ext uri="{9D8B030D-6E8A-4147-A177-3AD203B41FA5}">
                      <a16:colId xmlns:a16="http://schemas.microsoft.com/office/drawing/2014/main" val="472176201"/>
                    </a:ext>
                  </a:extLst>
                </a:gridCol>
                <a:gridCol w="3001512">
                  <a:extLst>
                    <a:ext uri="{9D8B030D-6E8A-4147-A177-3AD203B41FA5}">
                      <a16:colId xmlns:a16="http://schemas.microsoft.com/office/drawing/2014/main" val="2425264696"/>
                    </a:ext>
                  </a:extLst>
                </a:gridCol>
              </a:tblGrid>
              <a:tr h="256151">
                <a:tc>
                  <a:txBody>
                    <a:bodyPr/>
                    <a:lstStyle/>
                    <a:p>
                      <a:pPr algn="ctr"/>
                      <a:r>
                        <a:rPr lang="en-US" altLang="zh-CN" sz="1200" b="1" kern="1200" dirty="0">
                          <a:solidFill>
                            <a:schemeClr val="dk1"/>
                          </a:solidFill>
                          <a:latin typeface="+mn-lt"/>
                          <a:ea typeface="+mn-ea"/>
                          <a:cs typeface="+mn-cs"/>
                        </a:rPr>
                        <a:t>Work Tasks</a:t>
                      </a:r>
                    </a:p>
                    <a:p>
                      <a:pPr marL="0" algn="l" defTabSz="914400" rtl="0" eaLnBrk="1" latinLnBrk="0" hangingPunct="1"/>
                      <a:r>
                        <a:rPr lang="en-US" altLang="zh-CN" sz="1000" b="0" kern="1200" dirty="0">
                          <a:solidFill>
                            <a:srgbClr val="000000"/>
                          </a:solidFill>
                          <a:latin typeface="+mn-lt"/>
                          <a:ea typeface="+mn-ea"/>
                          <a:cs typeface="+mn-cs"/>
                        </a:rPr>
                        <a:t>NOTE 1: Coordination with RAN is required to determine which types of the Ambient IoT devices and which connectivity topologies as defined in TR38.848 will be in the scope of this study for all work tasks.</a:t>
                      </a:r>
                      <a:endParaRPr lang="zh-CN" altLang="en-US" sz="1000" b="0" kern="1200" dirty="0">
                        <a:solidFill>
                          <a:srgbClr val="000000"/>
                        </a:solidFill>
                        <a:latin typeface="+mn-lt"/>
                        <a:ea typeface="+mn-ea"/>
                        <a:cs typeface="+mn-cs"/>
                      </a:endParaRPr>
                    </a:p>
                  </a:txBody>
                  <a:tcPr/>
                </a:tc>
                <a:tc>
                  <a:txBody>
                    <a:bodyPr/>
                    <a:lstStyle/>
                    <a:p>
                      <a:pPr algn="ctr"/>
                      <a:r>
                        <a:rPr lang="en-US" altLang="zh-CN" sz="1200" b="1" kern="1200" dirty="0">
                          <a:solidFill>
                            <a:schemeClr val="tx1"/>
                          </a:solidFill>
                          <a:latin typeface="+mn-lt"/>
                          <a:ea typeface="+mn-ea"/>
                          <a:cs typeface="+mn-cs"/>
                        </a:rPr>
                        <a:t>RAN dependency </a:t>
                      </a:r>
                    </a:p>
                  </a:txBody>
                  <a:tcPr/>
                </a:tc>
                <a:tc>
                  <a:txBody>
                    <a:bodyPr/>
                    <a:lstStyle/>
                    <a:p>
                      <a:pPr algn="ctr"/>
                      <a:r>
                        <a:rPr lang="en-US" altLang="zh-CN" sz="1200" b="1" kern="1200" dirty="0">
                          <a:solidFill>
                            <a:schemeClr val="dk1"/>
                          </a:solidFill>
                          <a:latin typeface="+mn-lt"/>
                          <a:ea typeface="+mn-ea"/>
                          <a:cs typeface="+mn-cs"/>
                        </a:rPr>
                        <a:t>Study TU + Normative TU</a:t>
                      </a:r>
                    </a:p>
                    <a:p>
                      <a:pPr algn="ctr"/>
                      <a:endParaRPr lang="en-US" altLang="zh-CN" sz="1200" b="1" kern="1200" dirty="0">
                        <a:solidFill>
                          <a:srgbClr val="FF0000"/>
                        </a:solidFill>
                        <a:latin typeface="+mn-lt"/>
                        <a:ea typeface="+mn-ea"/>
                        <a:cs typeface="+mn-cs"/>
                      </a:endParaRPr>
                    </a:p>
                    <a:p>
                      <a:pPr algn="ctr"/>
                      <a:r>
                        <a:rPr lang="en-US" altLang="zh-CN" sz="1200" b="1" kern="1200" dirty="0">
                          <a:solidFill>
                            <a:srgbClr val="FF0000"/>
                          </a:solidFill>
                          <a:latin typeface="+mn-lt"/>
                          <a:ea typeface="+mn-ea"/>
                          <a:cs typeface="+mn-cs"/>
                        </a:rPr>
                        <a:t>12 + 12</a:t>
                      </a:r>
                    </a:p>
                  </a:txBody>
                  <a:tcPr/>
                </a:tc>
                <a:tc>
                  <a:txBody>
                    <a:bodyPr/>
                    <a:lstStyle/>
                    <a:p>
                      <a:pPr algn="ctr"/>
                      <a:r>
                        <a:rPr lang="en-US" altLang="zh-CN" sz="1200" b="1" kern="1200" dirty="0">
                          <a:solidFill>
                            <a:schemeClr val="tx1"/>
                          </a:solidFill>
                          <a:latin typeface="+mn-lt"/>
                          <a:ea typeface="+mn-ea"/>
                          <a:cs typeface="+mn-cs"/>
                        </a:rPr>
                        <a:t>TU update based on Device A and Device B, and Topology 1</a:t>
                      </a:r>
                      <a:endParaRPr lang="en-US" altLang="zh-CN" sz="1200" b="1" strike="sngStrike" kern="1200" dirty="0">
                        <a:solidFill>
                          <a:schemeClr val="tx1"/>
                        </a:solidFill>
                        <a:latin typeface="+mn-lt"/>
                        <a:ea typeface="+mn-ea"/>
                        <a:cs typeface="+mn-cs"/>
                      </a:endParaRPr>
                    </a:p>
                    <a:p>
                      <a:pPr algn="ctr"/>
                      <a:r>
                        <a:rPr lang="en-US" altLang="zh-CN" sz="1200" b="1" kern="1200" dirty="0">
                          <a:solidFill>
                            <a:schemeClr val="tx1"/>
                          </a:solidFill>
                          <a:latin typeface="+mn-lt"/>
                          <a:ea typeface="+mn-ea"/>
                          <a:cs typeface="+mn-cs"/>
                        </a:rPr>
                        <a:t>10 (study TU) +8 (normative TU)</a:t>
                      </a:r>
                    </a:p>
                    <a:p>
                      <a:pPr algn="ctr"/>
                      <a:endParaRPr lang="en-US" altLang="zh-CN" sz="1200" b="1" kern="1200" dirty="0">
                        <a:solidFill>
                          <a:schemeClr val="tx1"/>
                        </a:solidFill>
                        <a:latin typeface="+mn-lt"/>
                        <a:ea typeface="+mn-ea"/>
                        <a:cs typeface="+mn-cs"/>
                      </a:endParaRPr>
                    </a:p>
                    <a:p>
                      <a:pPr algn="ctr"/>
                      <a:r>
                        <a:rPr lang="en-US" altLang="zh-CN" sz="1200" b="1" kern="1200" dirty="0">
                          <a:solidFill>
                            <a:srgbClr val="FF0000"/>
                          </a:solidFill>
                          <a:latin typeface="+mn-lt"/>
                          <a:ea typeface="+mn-ea"/>
                          <a:cs typeface="+mn-cs"/>
                        </a:rPr>
                        <a:t>10 + 8</a:t>
                      </a:r>
                    </a:p>
                  </a:txBody>
                  <a:tcPr/>
                </a:tc>
                <a:extLst>
                  <a:ext uri="{0D108BD9-81ED-4DB2-BD59-A6C34878D82A}">
                    <a16:rowId xmlns:a16="http://schemas.microsoft.com/office/drawing/2014/main" val="4228744614"/>
                  </a:ext>
                </a:extLst>
              </a:tr>
              <a:tr h="370840">
                <a:tc>
                  <a:txBody>
                    <a:bodyPr/>
                    <a:lstStyle/>
                    <a:p>
                      <a:r>
                        <a:rPr lang="en-US" altLang="zh-CN" sz="1000" b="1" dirty="0">
                          <a:latin typeface="+mn-lt"/>
                        </a:rPr>
                        <a:t>WT#1 Architecture to support Ambient IoT</a:t>
                      </a:r>
                    </a:p>
                    <a:p>
                      <a:r>
                        <a:rPr lang="en-US" altLang="zh-CN" sz="1000" dirty="0">
                          <a:solidFill>
                            <a:srgbClr val="000000"/>
                          </a:solidFill>
                          <a:latin typeface="+mn-lt"/>
                        </a:rPr>
                        <a:t>NOTE 2:  WT#1 will take into account the RAN study outcome and outcome of WT#3, WT#4 and WT#5. </a:t>
                      </a:r>
                    </a:p>
                  </a:txBody>
                  <a:tcPr/>
                </a:tc>
                <a:tc>
                  <a:txBody>
                    <a:bodyPr/>
                    <a:lstStyle/>
                    <a:p>
                      <a:pPr algn="ctr"/>
                      <a:r>
                        <a:rPr lang="en-US" altLang="zh-CN" sz="1000" dirty="0"/>
                        <a:t>YES</a:t>
                      </a:r>
                      <a:endParaRPr lang="zh-CN" altLang="en-US" sz="1000" dirty="0"/>
                    </a:p>
                  </a:txBody>
                  <a:tcPr/>
                </a:tc>
                <a:tc>
                  <a:txBody>
                    <a:bodyPr/>
                    <a:lstStyle/>
                    <a:p>
                      <a:pPr algn="ctr"/>
                      <a:r>
                        <a:rPr lang="en-US" altLang="zh-CN" sz="1000" dirty="0"/>
                        <a:t>1.5 + [1.5]</a:t>
                      </a:r>
                      <a:endParaRPr lang="zh-CN" altLang="en-US" sz="1000" dirty="0"/>
                    </a:p>
                  </a:txBody>
                  <a:tcPr/>
                </a:tc>
                <a:tc>
                  <a:txBody>
                    <a:bodyPr/>
                    <a:lstStyle/>
                    <a:p>
                      <a:pPr algn="ctr"/>
                      <a:r>
                        <a:rPr lang="en-US" altLang="zh-CN" sz="1000" b="1" dirty="0">
                          <a:solidFill>
                            <a:schemeClr val="tx1"/>
                          </a:solidFill>
                        </a:rPr>
                        <a:t>1 + 0.25</a:t>
                      </a:r>
                    </a:p>
                    <a:p>
                      <a:pPr algn="ctr"/>
                      <a:endParaRPr lang="en-US" altLang="zh-CN" sz="1000" dirty="0">
                        <a:solidFill>
                          <a:schemeClr val="tx1"/>
                        </a:solidFill>
                      </a:endParaRPr>
                    </a:p>
                    <a:p>
                      <a:pPr algn="ctr"/>
                      <a:r>
                        <a:rPr lang="en-US" altLang="zh-CN" sz="1000" dirty="0">
                          <a:solidFill>
                            <a:schemeClr val="tx1"/>
                          </a:solidFill>
                        </a:rPr>
                        <a:t>There is no need to study how to adapt the architecture to support Device C or Intermediate/Assisting Nodes.</a:t>
                      </a:r>
                      <a:endParaRPr lang="zh-CN" altLang="en-US" sz="1000" dirty="0">
                        <a:solidFill>
                          <a:schemeClr val="tx1"/>
                        </a:solidFill>
                      </a:endParaRPr>
                    </a:p>
                  </a:txBody>
                  <a:tcPr/>
                </a:tc>
                <a:extLst>
                  <a:ext uri="{0D108BD9-81ED-4DB2-BD59-A6C34878D82A}">
                    <a16:rowId xmlns:a16="http://schemas.microsoft.com/office/drawing/2014/main" val="132127099"/>
                  </a:ext>
                </a:extLst>
              </a:tr>
              <a:tr h="370840">
                <a:tc>
                  <a:txBody>
                    <a:bodyPr/>
                    <a:lstStyle/>
                    <a:p>
                      <a:pPr lvl="0"/>
                      <a:r>
                        <a:rPr lang="en-US" altLang="zh-CN" sz="1000" b="1" kern="1200" dirty="0">
                          <a:solidFill>
                            <a:schemeClr val="dk1"/>
                          </a:solidFill>
                          <a:effectLst/>
                          <a:latin typeface="+mn-lt"/>
                          <a:ea typeface="+mn-ea"/>
                          <a:cs typeface="+mn-cs"/>
                        </a:rPr>
                        <a:t>WT#3 Identification, Subscription, Registration and Connection management to support Ambient IoT devices</a:t>
                      </a:r>
                    </a:p>
                    <a:p>
                      <a:pPr lvl="0"/>
                      <a:r>
                        <a:rPr lang="en-US" altLang="zh-CN" sz="1000" kern="1200" dirty="0">
                          <a:solidFill>
                            <a:schemeClr val="dk1"/>
                          </a:solidFill>
                          <a:effectLst/>
                          <a:latin typeface="+mn-lt"/>
                          <a:ea typeface="+mn-ea"/>
                          <a:cs typeface="+mn-cs"/>
                        </a:rPr>
                        <a:t>WT#3.1 Study whether subscription management, registration management and/or connection management are necessary, and if so identify the necessary state machine(s), procedures and functionality considering the Ambient IoT devices capability and characteristics;</a:t>
                      </a:r>
                    </a:p>
                    <a:p>
                      <a:pPr lvl="0"/>
                      <a:r>
                        <a:rPr lang="en-US" altLang="zh-CN" sz="1000" kern="1200" dirty="0">
                          <a:solidFill>
                            <a:schemeClr val="dk1"/>
                          </a:solidFill>
                          <a:effectLst/>
                          <a:latin typeface="+mn-lt"/>
                          <a:ea typeface="+mn-ea"/>
                          <a:cs typeface="+mn-cs"/>
                        </a:rPr>
                        <a:t>WT#3.2 Study whether and how reachability and paging apply to Ambient IoT device(s) considering the Ambient IoT devices capability and characteristics, and if so, what are the impacts.</a:t>
                      </a:r>
                      <a:endParaRPr lang="zh-CN" altLang="zh-CN" sz="1000" kern="1200" dirty="0">
                        <a:solidFill>
                          <a:schemeClr val="dk1"/>
                        </a:solidFill>
                        <a:effectLst/>
                        <a:latin typeface="+mn-lt"/>
                        <a:ea typeface="+mn-ea"/>
                        <a:cs typeface="+mn-cs"/>
                      </a:endParaRPr>
                    </a:p>
                    <a:p>
                      <a:r>
                        <a:rPr lang="en-US" altLang="zh-CN" sz="1000" kern="1200" dirty="0">
                          <a:solidFill>
                            <a:schemeClr val="dk1"/>
                          </a:solidFill>
                          <a:effectLst/>
                          <a:latin typeface="+mn-lt"/>
                          <a:ea typeface="+mn-ea"/>
                          <a:cs typeface="+mn-cs"/>
                        </a:rPr>
                        <a:t>WT#3.3 Study how to identify Ambient IoT device or group of devices and how to format the identifier.</a:t>
                      </a:r>
                    </a:p>
                    <a:p>
                      <a:pPr marL="0" algn="l" defTabSz="914400" rtl="0" eaLnBrk="1" latinLnBrk="0" hangingPunct="1"/>
                      <a:r>
                        <a:rPr lang="en-GB" altLang="zh-CN" sz="1000" kern="1200" dirty="0">
                          <a:solidFill>
                            <a:srgbClr val="000000"/>
                          </a:solidFill>
                          <a:latin typeface="+mn-lt"/>
                          <a:ea typeface="+mn-ea"/>
                          <a:cs typeface="+mn-cs"/>
                        </a:rPr>
                        <a:t>NOTE 2a:	Network Access Control like functionality e.g. UAC like functionality could be considered. </a:t>
                      </a:r>
                    </a:p>
                    <a:p>
                      <a:pPr marL="0" algn="l" defTabSz="914400" rtl="0" eaLnBrk="1" latinLnBrk="0" hangingPunct="1"/>
                      <a:r>
                        <a:rPr lang="en-GB" altLang="zh-CN" sz="1000" kern="1200" dirty="0">
                          <a:solidFill>
                            <a:srgbClr val="000000"/>
                          </a:solidFill>
                          <a:latin typeface="+mn-lt"/>
                          <a:ea typeface="+mn-ea"/>
                          <a:cs typeface="+mn-cs"/>
                        </a:rPr>
                        <a:t>NOTE 2b:	NAS based Congestion control is not in the scope of this study.</a:t>
                      </a:r>
                      <a:endParaRPr lang="zh-CN" altLang="en-US" sz="1000" kern="1200" dirty="0">
                        <a:solidFill>
                          <a:srgbClr val="000000"/>
                        </a:solidFill>
                        <a:latin typeface="+mn-lt"/>
                        <a:ea typeface="+mn-ea"/>
                        <a:cs typeface="+mn-cs"/>
                      </a:endParaRPr>
                    </a:p>
                  </a:txBody>
                  <a:tcPr/>
                </a:tc>
                <a:tc>
                  <a:txBody>
                    <a:bodyPr/>
                    <a:lstStyle/>
                    <a:p>
                      <a:pPr marL="0" algn="ctr" defTabSz="1187798" rtl="0" eaLnBrk="1" latinLnBrk="0" hangingPunct="1"/>
                      <a:r>
                        <a:rPr lang="en-US" altLang="zh-CN" sz="1000" kern="1200" dirty="0">
                          <a:solidFill>
                            <a:schemeClr val="dk1"/>
                          </a:solidFill>
                          <a:latin typeface="+mn-lt"/>
                          <a:ea typeface="+mn-ea"/>
                          <a:cs typeface="+mn-cs"/>
                        </a:rPr>
                        <a:t>Maybe</a:t>
                      </a:r>
                    </a:p>
                    <a:p>
                      <a:pPr marL="0" algn="ctr" defTabSz="1187798" rtl="0" eaLnBrk="1" latinLnBrk="0" hangingPunct="1"/>
                      <a:r>
                        <a:rPr lang="en-US" altLang="zh-CN" sz="1000" kern="1200" dirty="0">
                          <a:solidFill>
                            <a:schemeClr val="dk1"/>
                          </a:solidFill>
                          <a:latin typeface="+mn-lt"/>
                          <a:ea typeface="+mn-ea"/>
                          <a:cs typeface="+mn-cs"/>
                        </a:rPr>
                        <a:t>(depend on the connectivity topologies)</a:t>
                      </a:r>
                      <a:endParaRPr lang="zh-CN" altLang="en-US" sz="1000" kern="1200" dirty="0">
                        <a:solidFill>
                          <a:schemeClr val="dk1"/>
                        </a:solidFill>
                        <a:latin typeface="+mn-lt"/>
                        <a:ea typeface="+mn-ea"/>
                        <a:cs typeface="+mn-cs"/>
                      </a:endParaRPr>
                    </a:p>
                  </a:txBody>
                  <a:tcPr/>
                </a:tc>
                <a:tc>
                  <a:txBody>
                    <a:bodyPr/>
                    <a:lstStyle/>
                    <a:p>
                      <a:pPr marL="0" algn="ctr" defTabSz="1187798" rtl="0" eaLnBrk="1" latinLnBrk="0" hangingPunct="1"/>
                      <a:r>
                        <a:rPr lang="en-US" altLang="zh-CN" sz="1000" kern="1200" dirty="0">
                          <a:solidFill>
                            <a:schemeClr val="dk1"/>
                          </a:solidFill>
                          <a:latin typeface="+mn-lt"/>
                          <a:ea typeface="+mn-ea"/>
                          <a:cs typeface="+mn-cs"/>
                        </a:rPr>
                        <a:t>5 + [5]</a:t>
                      </a:r>
                      <a:endParaRPr lang="zh-CN" altLang="en-US" sz="1000" kern="1200" dirty="0">
                        <a:solidFill>
                          <a:schemeClr val="dk1"/>
                        </a:solidFill>
                        <a:latin typeface="+mn-lt"/>
                        <a:ea typeface="+mn-ea"/>
                        <a:cs typeface="+mn-cs"/>
                      </a:endParaRPr>
                    </a:p>
                  </a:txBody>
                  <a:tcPr/>
                </a:tc>
                <a:tc>
                  <a:txBody>
                    <a:bodyPr/>
                    <a:lstStyle/>
                    <a:p>
                      <a:pPr marL="0" algn="ctr" defTabSz="1187798" rtl="0" eaLnBrk="1" latinLnBrk="0" hangingPunct="1"/>
                      <a:r>
                        <a:rPr lang="en-US" altLang="zh-CN" sz="1000" b="1" kern="1200" dirty="0">
                          <a:solidFill>
                            <a:schemeClr val="tx1"/>
                          </a:solidFill>
                          <a:latin typeface="+mn-lt"/>
                          <a:ea typeface="+mn-ea"/>
                          <a:cs typeface="+mn-cs"/>
                        </a:rPr>
                        <a:t>4.5 + 4</a:t>
                      </a:r>
                    </a:p>
                    <a:p>
                      <a:pPr marL="0" algn="ctr" defTabSz="1187798" rtl="0" eaLnBrk="1" latinLnBrk="0" hangingPunct="1"/>
                      <a:endParaRPr lang="en-US" altLang="zh-CN" sz="1000" kern="1200" dirty="0">
                        <a:solidFill>
                          <a:schemeClr val="tx1"/>
                        </a:solidFill>
                        <a:latin typeface="+mn-lt"/>
                        <a:ea typeface="+mn-ea"/>
                        <a:cs typeface="+mn-cs"/>
                      </a:endParaRPr>
                    </a:p>
                    <a:p>
                      <a:pPr marL="0" algn="ctr" defTabSz="1187798" rtl="0" eaLnBrk="1" latinLnBrk="0" hangingPunct="1"/>
                      <a:r>
                        <a:rPr lang="en-US" altLang="zh-CN" sz="1000" kern="1200" dirty="0">
                          <a:solidFill>
                            <a:schemeClr val="tx1"/>
                          </a:solidFill>
                          <a:latin typeface="+mn-lt"/>
                          <a:ea typeface="+mn-ea"/>
                          <a:cs typeface="+mn-cs"/>
                        </a:rPr>
                        <a:t>As Device A and Device B cannot autonomously connect to the network there is not need to support aspects like paging strategies, mobility, and whether existing subscriptions, registration or connection management applies to Device C.</a:t>
                      </a:r>
                    </a:p>
                    <a:p>
                      <a:pPr marL="0" algn="ctr" defTabSz="1187798" rtl="0" eaLnBrk="1" latinLnBrk="0" hangingPunct="1"/>
                      <a:endParaRPr lang="en-GB" altLang="zh-CN" sz="1000" kern="1200" dirty="0">
                        <a:solidFill>
                          <a:schemeClr val="tx1"/>
                        </a:solidFill>
                        <a:latin typeface="+mn-lt"/>
                        <a:ea typeface="+mn-ea"/>
                        <a:cs typeface="+mn-cs"/>
                      </a:endParaRPr>
                    </a:p>
                    <a:p>
                      <a:pPr marL="0" algn="ctr" defTabSz="1187798" rtl="0" eaLnBrk="1" latinLnBrk="0" hangingPunct="1"/>
                      <a:r>
                        <a:rPr lang="en-GB" altLang="zh-CN" sz="1000" kern="1200" dirty="0">
                          <a:solidFill>
                            <a:schemeClr val="tx1"/>
                          </a:solidFill>
                          <a:latin typeface="+mn-lt"/>
                          <a:ea typeface="+mn-ea"/>
                          <a:cs typeface="+mn-cs"/>
                        </a:rPr>
                        <a:t>The normative will be more how to add new features then adapt/merge into existing concepts or features, therefore the normative workload is simplified.</a:t>
                      </a:r>
                      <a:endParaRPr lang="en-US" altLang="zh-CN" sz="1000" kern="1200" dirty="0">
                        <a:solidFill>
                          <a:schemeClr val="tx1"/>
                        </a:solidFill>
                        <a:latin typeface="+mn-lt"/>
                        <a:ea typeface="+mn-ea"/>
                        <a:cs typeface="+mn-cs"/>
                      </a:endParaRPr>
                    </a:p>
                  </a:txBody>
                  <a:tcPr/>
                </a:tc>
                <a:extLst>
                  <a:ext uri="{0D108BD9-81ED-4DB2-BD59-A6C34878D82A}">
                    <a16:rowId xmlns:a16="http://schemas.microsoft.com/office/drawing/2014/main" val="4257409512"/>
                  </a:ext>
                </a:extLst>
              </a:tr>
              <a:tr h="370840">
                <a:tc>
                  <a:txBody>
                    <a:bodyPr/>
                    <a:lstStyle/>
                    <a:p>
                      <a:pPr lvl="0"/>
                      <a:r>
                        <a:rPr lang="en-US" altLang="zh-CN" sz="1000" b="1" kern="1200" dirty="0">
                          <a:solidFill>
                            <a:schemeClr val="dk1"/>
                          </a:solidFill>
                          <a:effectLst/>
                          <a:latin typeface="+mn-lt"/>
                          <a:ea typeface="+mn-ea"/>
                          <a:cs typeface="+mn-cs"/>
                        </a:rPr>
                        <a:t>WT#4 Ambient IoT Services </a:t>
                      </a:r>
                    </a:p>
                    <a:p>
                      <a:pPr lvl="0"/>
                      <a:r>
                        <a:rPr lang="en-US" altLang="zh-CN" sz="1000" kern="1200" dirty="0">
                          <a:solidFill>
                            <a:schemeClr val="dk1"/>
                          </a:solidFill>
                          <a:effectLst/>
                          <a:latin typeface="+mn-lt"/>
                          <a:ea typeface="+mn-ea"/>
                          <a:cs typeface="+mn-cs"/>
                        </a:rPr>
                        <a:t>WT#4.1 Study how to support information transfer for Ambient IoT services and related system functionality.</a:t>
                      </a:r>
                      <a:endParaRPr lang="zh-CN" altLang="zh-CN" sz="1000" kern="1200" dirty="0">
                        <a:solidFill>
                          <a:schemeClr val="dk1"/>
                        </a:solidFill>
                        <a:effectLst/>
                        <a:latin typeface="+mn-lt"/>
                        <a:ea typeface="+mn-ea"/>
                        <a:cs typeface="+mn-cs"/>
                      </a:endParaRPr>
                    </a:p>
                    <a:p>
                      <a:pPr hangingPunct="0"/>
                      <a:r>
                        <a:rPr lang="en-GB" altLang="zh-CN" sz="1000" kern="1200" dirty="0">
                          <a:solidFill>
                            <a:srgbClr val="000000"/>
                          </a:solidFill>
                          <a:effectLst/>
                          <a:latin typeface="+mn-lt"/>
                          <a:ea typeface="+mn-ea"/>
                          <a:cs typeface="+mn-cs"/>
                        </a:rPr>
                        <a:t>NOTE 3: </a:t>
                      </a:r>
                      <a:r>
                        <a:rPr lang="en-US" altLang="zh-CN" sz="1000" kern="1200" dirty="0">
                          <a:solidFill>
                            <a:srgbClr val="000000"/>
                          </a:solidFill>
                          <a:effectLst/>
                          <a:latin typeface="+mn-lt"/>
                          <a:ea typeface="+mn-ea"/>
                          <a:cs typeface="+mn-cs"/>
                        </a:rPr>
                        <a:t>including whether there is a need to support session based transfer between Ambient IoT device and the network considering the device types and capabilities</a:t>
                      </a:r>
                      <a:r>
                        <a:rPr lang="en-GB" altLang="zh-CN" sz="1000" kern="1200" dirty="0">
                          <a:solidFill>
                            <a:srgbClr val="000000"/>
                          </a:solidFill>
                          <a:effectLst/>
                          <a:latin typeface="+mn-lt"/>
                          <a:ea typeface="+mn-ea"/>
                          <a:cs typeface="+mn-cs"/>
                        </a:rPr>
                        <a:t>.</a:t>
                      </a:r>
                      <a:endParaRPr lang="zh-CN" altLang="zh-CN" sz="1000" kern="1200" dirty="0">
                        <a:solidFill>
                          <a:srgbClr val="000000"/>
                        </a:solidFill>
                        <a:effectLst/>
                        <a:latin typeface="+mn-lt"/>
                        <a:ea typeface="+mn-ea"/>
                        <a:cs typeface="+mn-cs"/>
                      </a:endParaRPr>
                    </a:p>
                    <a:p>
                      <a:r>
                        <a:rPr lang="en-US" altLang="zh-CN" sz="1000" kern="1200" dirty="0">
                          <a:solidFill>
                            <a:schemeClr val="dk1"/>
                          </a:solidFill>
                          <a:effectLst/>
                          <a:latin typeface="+mn-lt"/>
                          <a:ea typeface="+mn-ea"/>
                          <a:cs typeface="+mn-cs"/>
                        </a:rPr>
                        <a:t>WT#4.2 Study which Ambient IoT services enabled in WT#4.1 to be exposed to AF</a:t>
                      </a:r>
                      <a:r>
                        <a:rPr lang="en-US" altLang="zh-CN" sz="1000" strike="sngStrike" kern="1200" dirty="0">
                          <a:solidFill>
                            <a:schemeClr val="dk1"/>
                          </a:solidFill>
                          <a:effectLst/>
                          <a:latin typeface="+mn-lt"/>
                          <a:ea typeface="+mn-ea"/>
                          <a:cs typeface="+mn-cs"/>
                        </a:rPr>
                        <a:t> </a:t>
                      </a:r>
                      <a:r>
                        <a:rPr lang="en-US" altLang="zh-CN" sz="1000" kern="1200" dirty="0">
                          <a:solidFill>
                            <a:schemeClr val="dk1"/>
                          </a:solidFill>
                          <a:effectLst/>
                          <a:latin typeface="+mn-lt"/>
                          <a:ea typeface="+mn-ea"/>
                          <a:cs typeface="+mn-cs"/>
                        </a:rPr>
                        <a:t>and how.</a:t>
                      </a:r>
                      <a:endParaRPr lang="zh-CN" altLang="en-US" sz="1000" dirty="0">
                        <a:latin typeface="+mn-lt"/>
                      </a:endParaRPr>
                    </a:p>
                  </a:txBody>
                  <a:tcPr/>
                </a:tc>
                <a:tc>
                  <a:txBody>
                    <a:bodyPr/>
                    <a:lstStyle/>
                    <a:p>
                      <a:pPr marL="0" algn="ctr" defTabSz="1187798" rtl="0" eaLnBrk="1" latinLnBrk="0" hangingPunct="1"/>
                      <a:r>
                        <a:rPr lang="en-US" altLang="zh-CN" sz="1000" kern="1200" dirty="0">
                          <a:solidFill>
                            <a:schemeClr val="dk1"/>
                          </a:solidFill>
                          <a:latin typeface="+mn-lt"/>
                          <a:ea typeface="+mn-ea"/>
                          <a:cs typeface="+mn-cs"/>
                        </a:rPr>
                        <a:t>Maybe</a:t>
                      </a:r>
                    </a:p>
                    <a:p>
                      <a:pPr marL="0" algn="ctr" defTabSz="1187798" rtl="0" eaLnBrk="1" latinLnBrk="0" hangingPunct="1"/>
                      <a:r>
                        <a:rPr lang="en-US" altLang="zh-CN" sz="1000" kern="1200" dirty="0">
                          <a:solidFill>
                            <a:schemeClr val="dk1"/>
                          </a:solidFill>
                          <a:latin typeface="+mn-lt"/>
                          <a:ea typeface="+mn-ea"/>
                          <a:cs typeface="+mn-cs"/>
                        </a:rPr>
                        <a:t>(depend on the connectivity topologies)</a:t>
                      </a:r>
                      <a:endParaRPr lang="zh-CN" altLang="en-US" sz="1000" kern="1200" dirty="0">
                        <a:solidFill>
                          <a:schemeClr val="dk1"/>
                        </a:solidFill>
                        <a:latin typeface="+mn-lt"/>
                        <a:ea typeface="+mn-ea"/>
                        <a:cs typeface="+mn-cs"/>
                      </a:endParaRPr>
                    </a:p>
                  </a:txBody>
                  <a:tcPr/>
                </a:tc>
                <a:tc>
                  <a:txBody>
                    <a:bodyPr/>
                    <a:lstStyle/>
                    <a:p>
                      <a:pPr marL="0" algn="ctr" defTabSz="1187798" rtl="0" eaLnBrk="1" latinLnBrk="0" hangingPunct="1"/>
                      <a:r>
                        <a:rPr lang="en-US" altLang="zh-CN" sz="1000" kern="1200" dirty="0">
                          <a:solidFill>
                            <a:schemeClr val="dk1"/>
                          </a:solidFill>
                          <a:latin typeface="+mn-lt"/>
                          <a:ea typeface="+mn-ea"/>
                          <a:cs typeface="+mn-cs"/>
                        </a:rPr>
                        <a:t>4 + [4]</a:t>
                      </a:r>
                      <a:endParaRPr lang="zh-CN" altLang="en-US" sz="1000" kern="1200" dirty="0">
                        <a:solidFill>
                          <a:schemeClr val="dk1"/>
                        </a:solidFill>
                        <a:latin typeface="+mn-lt"/>
                        <a:ea typeface="+mn-ea"/>
                        <a:cs typeface="+mn-cs"/>
                      </a:endParaRPr>
                    </a:p>
                  </a:txBody>
                  <a:tcPr/>
                </a:tc>
                <a:tc>
                  <a:txBody>
                    <a:bodyPr/>
                    <a:lstStyle/>
                    <a:p>
                      <a:pPr marL="0" algn="ctr" defTabSz="1187798" rtl="0" eaLnBrk="1" latinLnBrk="0" hangingPunct="1"/>
                      <a:r>
                        <a:rPr lang="en-US" altLang="zh-CN" sz="1000" b="1" kern="1200" dirty="0">
                          <a:solidFill>
                            <a:schemeClr val="tx1"/>
                          </a:solidFill>
                          <a:latin typeface="+mn-lt"/>
                          <a:ea typeface="+mn-ea"/>
                          <a:cs typeface="+mn-cs"/>
                        </a:rPr>
                        <a:t>4 + 3.5</a:t>
                      </a:r>
                    </a:p>
                    <a:p>
                      <a:pPr marL="0" algn="ctr" defTabSz="1187798" rtl="0" eaLnBrk="1" latinLnBrk="0" hangingPunct="1"/>
                      <a:endParaRPr lang="en-US" altLang="zh-CN" sz="1000" kern="1200" dirty="0">
                        <a:solidFill>
                          <a:schemeClr val="tx1"/>
                        </a:solidFill>
                        <a:latin typeface="+mn-lt"/>
                        <a:ea typeface="+mn-ea"/>
                        <a:cs typeface="+mn-cs"/>
                      </a:endParaRPr>
                    </a:p>
                    <a:p>
                      <a:pPr marL="0" algn="ctr" defTabSz="1187798" rtl="0" eaLnBrk="1" latinLnBrk="0" hangingPunct="1"/>
                      <a:r>
                        <a:rPr lang="en-US" altLang="zh-CN" sz="1000" kern="1200" dirty="0">
                          <a:solidFill>
                            <a:schemeClr val="tx1"/>
                          </a:solidFill>
                          <a:latin typeface="+mn-lt"/>
                          <a:ea typeface="+mn-ea"/>
                          <a:cs typeface="+mn-cs"/>
                        </a:rPr>
                        <a:t>Many of the services would naturally be applicable to all device types, but overall there will be simplification in the normative phase due to only Device A and Device B</a:t>
                      </a:r>
                      <a:endParaRPr lang="zh-CN" altLang="en-US" sz="1000" kern="1200" dirty="0">
                        <a:solidFill>
                          <a:schemeClr val="tx1"/>
                        </a:solidFill>
                        <a:latin typeface="+mn-lt"/>
                        <a:ea typeface="+mn-ea"/>
                        <a:cs typeface="+mn-cs"/>
                      </a:endParaRPr>
                    </a:p>
                  </a:txBody>
                  <a:tcPr/>
                </a:tc>
                <a:extLst>
                  <a:ext uri="{0D108BD9-81ED-4DB2-BD59-A6C34878D82A}">
                    <a16:rowId xmlns:a16="http://schemas.microsoft.com/office/drawing/2014/main" val="2757873196"/>
                  </a:ext>
                </a:extLst>
              </a:tr>
              <a:tr h="370840">
                <a:tc>
                  <a:txBody>
                    <a:bodyPr/>
                    <a:lstStyle/>
                    <a:p>
                      <a:pPr lvl="0"/>
                      <a:r>
                        <a:rPr lang="en-US" altLang="zh-CN" sz="1000" b="1" kern="1200" dirty="0">
                          <a:solidFill>
                            <a:schemeClr val="dk1"/>
                          </a:solidFill>
                          <a:effectLst/>
                          <a:latin typeface="+mn-lt"/>
                          <a:ea typeface="+mn-ea"/>
                          <a:cs typeface="+mn-cs"/>
                        </a:rPr>
                        <a:t>WT#5 Architecture support of the following security related aspects</a:t>
                      </a:r>
                    </a:p>
                    <a:p>
                      <a:pPr lvl="0"/>
                      <a:r>
                        <a:rPr lang="en-US" altLang="zh-CN" sz="1000" kern="1200" dirty="0">
                          <a:solidFill>
                            <a:schemeClr val="dk1"/>
                          </a:solidFill>
                          <a:effectLst/>
                          <a:latin typeface="+mn-lt"/>
                          <a:ea typeface="+mn-ea"/>
                          <a:cs typeface="+mn-cs"/>
                        </a:rPr>
                        <a:t>WT#5.1 Study architecture aspects to support security, including validation of the device’s ID.</a:t>
                      </a:r>
                    </a:p>
                    <a:p>
                      <a:pPr lvl="0"/>
                      <a:r>
                        <a:rPr lang="en-US" altLang="zh-CN" sz="1000" kern="1200" dirty="0">
                          <a:solidFill>
                            <a:schemeClr val="dk1"/>
                          </a:solidFill>
                          <a:effectLst/>
                          <a:latin typeface="+mn-lt"/>
                          <a:ea typeface="+mn-ea"/>
                          <a:cs typeface="+mn-cs"/>
                        </a:rPr>
                        <a:t>WT#5.2 Study how to securely disable the capability of an Ambient IoT device or a group of Ambient IoT devices to transmit RF signals.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kern="1200" dirty="0">
                          <a:solidFill>
                            <a:srgbClr val="000000"/>
                          </a:solidFill>
                          <a:effectLst/>
                          <a:latin typeface="+mn-lt"/>
                          <a:ea typeface="+mn-ea"/>
                          <a:cs typeface="+mn-cs"/>
                        </a:rPr>
                        <a:t>NOTE 4:	WT#5 requires coordination with SA3.</a:t>
                      </a:r>
                    </a:p>
                  </a:txBody>
                  <a:tcPr/>
                </a:tc>
                <a:tc>
                  <a:txBody>
                    <a:bodyPr/>
                    <a:lstStyle/>
                    <a:p>
                      <a:pPr marL="0" algn="ctr" defTabSz="1187798" rtl="0" eaLnBrk="1" latinLnBrk="0" hangingPunct="1"/>
                      <a:r>
                        <a:rPr lang="en-US" altLang="zh-CN" sz="1000" kern="1200" dirty="0">
                          <a:solidFill>
                            <a:schemeClr val="dk1"/>
                          </a:solidFill>
                          <a:latin typeface="+mn-lt"/>
                          <a:ea typeface="+mn-ea"/>
                          <a:cs typeface="+mn-cs"/>
                        </a:rPr>
                        <a:t>Maybe</a:t>
                      </a:r>
                      <a:endParaRPr lang="zh-CN" altLang="en-US" sz="1000" kern="1200" dirty="0">
                        <a:solidFill>
                          <a:schemeClr val="dk1"/>
                        </a:solidFill>
                        <a:latin typeface="+mn-lt"/>
                        <a:ea typeface="+mn-ea"/>
                        <a:cs typeface="+mn-cs"/>
                      </a:endParaRPr>
                    </a:p>
                  </a:txBody>
                  <a:tcPr/>
                </a:tc>
                <a:tc>
                  <a:txBody>
                    <a:bodyPr/>
                    <a:lstStyle/>
                    <a:p>
                      <a:pPr marL="0" algn="ctr" defTabSz="1187798" rtl="0" eaLnBrk="1" latinLnBrk="0" hangingPunct="1"/>
                      <a:r>
                        <a:rPr lang="en-US" altLang="zh-CN" sz="1000" kern="1200" dirty="0">
                          <a:solidFill>
                            <a:schemeClr val="dk1"/>
                          </a:solidFill>
                          <a:latin typeface="+mn-lt"/>
                          <a:ea typeface="+mn-ea"/>
                          <a:cs typeface="+mn-cs"/>
                        </a:rPr>
                        <a:t>1.5 + [1.5]</a:t>
                      </a:r>
                      <a:endParaRPr lang="zh-CN" altLang="en-US" sz="1000" kern="1200" dirty="0">
                        <a:solidFill>
                          <a:schemeClr val="dk1"/>
                        </a:solidFill>
                        <a:latin typeface="+mn-lt"/>
                        <a:ea typeface="+mn-ea"/>
                        <a:cs typeface="+mn-cs"/>
                      </a:endParaRPr>
                    </a:p>
                  </a:txBody>
                  <a:tcPr/>
                </a:tc>
                <a:tc>
                  <a:txBody>
                    <a:bodyPr/>
                    <a:lstStyle/>
                    <a:p>
                      <a:pPr marL="0" algn="ctr" defTabSz="1187798" rtl="0" eaLnBrk="1" latinLnBrk="0" hangingPunct="1"/>
                      <a:r>
                        <a:rPr lang="en-US" altLang="zh-CN" sz="1000" b="1" kern="1200" dirty="0">
                          <a:solidFill>
                            <a:schemeClr val="tx1"/>
                          </a:solidFill>
                          <a:latin typeface="+mn-lt"/>
                          <a:ea typeface="+mn-ea"/>
                          <a:cs typeface="+mn-cs"/>
                        </a:rPr>
                        <a:t>0.5 + 0.25</a:t>
                      </a:r>
                    </a:p>
                    <a:p>
                      <a:pPr marL="0" algn="ctr" defTabSz="1187798" rtl="0" eaLnBrk="1" latinLnBrk="0" hangingPunct="1"/>
                      <a:endParaRPr lang="en-US" altLang="zh-CN" sz="1000" b="0" kern="1200" dirty="0">
                        <a:solidFill>
                          <a:schemeClr val="tx1"/>
                        </a:solidFill>
                        <a:latin typeface="+mn-lt"/>
                        <a:ea typeface="+mn-ea"/>
                        <a:cs typeface="+mn-cs"/>
                      </a:endParaRPr>
                    </a:p>
                    <a:p>
                      <a:pPr marL="0" algn="ctr" defTabSz="1187798" rtl="0" eaLnBrk="1" latinLnBrk="0" hangingPunct="1"/>
                      <a:r>
                        <a:rPr lang="en-US" altLang="zh-CN" sz="1000" b="0" kern="1200" dirty="0">
                          <a:solidFill>
                            <a:schemeClr val="tx1"/>
                          </a:solidFill>
                          <a:latin typeface="+mn-lt"/>
                          <a:ea typeface="+mn-ea"/>
                          <a:cs typeface="+mn-cs"/>
                        </a:rPr>
                        <a:t>Many of the security aspects are have to be simplified for the lower complexity only devices.</a:t>
                      </a:r>
                    </a:p>
                  </a:txBody>
                  <a:tcPr/>
                </a:tc>
                <a:extLst>
                  <a:ext uri="{0D108BD9-81ED-4DB2-BD59-A6C34878D82A}">
                    <a16:rowId xmlns:a16="http://schemas.microsoft.com/office/drawing/2014/main" val="3335123274"/>
                  </a:ext>
                </a:extLst>
              </a:tr>
              <a:tr h="37084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000" kern="1200" dirty="0">
                          <a:solidFill>
                            <a:srgbClr val="000000"/>
                          </a:solidFill>
                          <a:effectLst/>
                          <a:latin typeface="+mn-lt"/>
                          <a:ea typeface="+mn-ea"/>
                          <a:cs typeface="+mn-cs"/>
                        </a:rPr>
                        <a:t>NOTE 5:	</a:t>
                      </a:r>
                      <a:r>
                        <a:rPr lang="en-US" altLang="zh-CN" sz="1000" kern="1200" dirty="0">
                          <a:solidFill>
                            <a:srgbClr val="000000"/>
                          </a:solidFill>
                          <a:effectLst/>
                          <a:latin typeface="+mn-lt"/>
                          <a:ea typeface="+mn-ea"/>
                          <a:cs typeface="+mn-cs"/>
                        </a:rPr>
                        <a:t>Charging aspects for Ambient IoT will be studied by SA5.</a:t>
                      </a:r>
                      <a:endParaRPr lang="zh-CN" altLang="zh-CN" sz="1000" kern="1200" dirty="0">
                        <a:solidFill>
                          <a:srgbClr val="000000"/>
                        </a:solidFill>
                        <a:effectLst/>
                        <a:latin typeface="+mn-lt"/>
                        <a:ea typeface="+mn-ea"/>
                        <a:cs typeface="+mn-cs"/>
                      </a:endParaRPr>
                    </a:p>
                  </a:txBody>
                  <a:tcPr/>
                </a:tc>
                <a:tc gridSpan="3">
                  <a:txBody>
                    <a:bodyPr/>
                    <a:lstStyle/>
                    <a:p>
                      <a:pPr algn="ctr"/>
                      <a:r>
                        <a:rPr lang="en-US" altLang="zh-CN" sz="1000" dirty="0"/>
                        <a:t>If Rel-19 Device type only considers device A and device B, TU can be reduced accordingly</a:t>
                      </a:r>
                      <a:endParaRPr lang="zh-CN" altLang="en-US" sz="1000" dirty="0"/>
                    </a:p>
                  </a:txBody>
                  <a:tcPr/>
                </a:tc>
                <a:tc hMerge="1">
                  <a:txBody>
                    <a:bodyPr/>
                    <a:lstStyle/>
                    <a:p>
                      <a:pPr marL="0" algn="ctr" defTabSz="1187798" rtl="0" eaLnBrk="1" latinLnBrk="0" hangingPunct="1"/>
                      <a:endParaRPr lang="zh-CN" altLang="en-US" sz="1200" kern="1200" dirty="0">
                        <a:solidFill>
                          <a:schemeClr val="dk1"/>
                        </a:solidFill>
                        <a:latin typeface="+mn-lt"/>
                        <a:ea typeface="+mn-ea"/>
                        <a:cs typeface="+mn-cs"/>
                      </a:endParaRPr>
                    </a:p>
                  </a:txBody>
                  <a:tcPr/>
                </a:tc>
                <a:tc hMerge="1">
                  <a:txBody>
                    <a:bodyPr/>
                    <a:lstStyle/>
                    <a:p>
                      <a:endParaRPr lang="zh-CN" altLang="en-US" dirty="0"/>
                    </a:p>
                  </a:txBody>
                  <a:tcPr/>
                </a:tc>
                <a:extLst>
                  <a:ext uri="{0D108BD9-81ED-4DB2-BD59-A6C34878D82A}">
                    <a16:rowId xmlns:a16="http://schemas.microsoft.com/office/drawing/2014/main" val="222907523"/>
                  </a:ext>
                </a:extLst>
              </a:tr>
            </a:tbl>
          </a:graphicData>
        </a:graphic>
      </p:graphicFrame>
    </p:spTree>
    <p:extLst>
      <p:ext uri="{BB962C8B-B14F-4D97-AF65-F5344CB8AC3E}">
        <p14:creationId xmlns:p14="http://schemas.microsoft.com/office/powerpoint/2010/main" val="91773625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5CAFAB9F-7EC4-4B26-9C92-A4346F3CC3E5}"/>
              </a:ext>
            </a:extLst>
          </p:cNvPr>
          <p:cNvSpPr txBox="1">
            <a:spLocks/>
          </p:cNvSpPr>
          <p:nvPr/>
        </p:nvSpPr>
        <p:spPr>
          <a:xfrm>
            <a:off x="288059" y="38400"/>
            <a:ext cx="8116107" cy="53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ctr" anchorCtr="0" compatLnSpc="1">
            <a:prstTxWarp prst="textNoShape">
              <a:avLst/>
            </a:prstTxWarp>
          </a:bodyPr>
          <a:lstStyle>
            <a:defPPr>
              <a:defRPr lang="zh-CN"/>
            </a:defPPr>
            <a:lvl1pPr fontAlgn="base">
              <a:spcBef>
                <a:spcPct val="0"/>
              </a:spcBef>
              <a:spcAft>
                <a:spcPct val="0"/>
              </a:spcAft>
              <a:defRPr sz="2799" b="1">
                <a:solidFill>
                  <a:srgbClr val="C00000"/>
                </a:solidFill>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2800" dirty="0"/>
              <a:t>R19 SA2 Ambient IoT Per Meeting Plan</a:t>
            </a:r>
            <a:endParaRPr lang="zh-CN" altLang="en-US" sz="2000" dirty="0"/>
          </a:p>
        </p:txBody>
      </p:sp>
      <p:sp>
        <p:nvSpPr>
          <p:cNvPr id="5" name="文本框 4">
            <a:extLst>
              <a:ext uri="{FF2B5EF4-FFF2-40B4-BE49-F238E27FC236}">
                <a16:creationId xmlns:a16="http://schemas.microsoft.com/office/drawing/2014/main" id="{EB179885-841B-46B4-A8EA-52EAF2D00C0B}"/>
              </a:ext>
            </a:extLst>
          </p:cNvPr>
          <p:cNvSpPr txBox="1"/>
          <p:nvPr/>
        </p:nvSpPr>
        <p:spPr>
          <a:xfrm>
            <a:off x="464684" y="896680"/>
            <a:ext cx="11252957" cy="369332"/>
          </a:xfrm>
          <a:prstGeom prst="rect">
            <a:avLst/>
          </a:prstGeom>
          <a:noFill/>
        </p:spPr>
        <p:txBody>
          <a:bodyPr wrap="square">
            <a:spAutoFit/>
          </a:bodyPr>
          <a:lstStyle/>
          <a:p>
            <a:r>
              <a:rPr lang="en-US" altLang="zh-CN" b="1" dirty="0">
                <a:latin typeface="Calibri" panose="020F0502020204030204" pitchFamily="34" charset="0"/>
                <a:ea typeface="Calibri" panose="020F0502020204030204" pitchFamily="34" charset="0"/>
                <a:cs typeface="Calibri" panose="020F0502020204030204" pitchFamily="34" charset="0"/>
              </a:rPr>
              <a:t>According to the timeline in SP-231629, and the TU proposal in slide 4, per meeting plan is as below</a:t>
            </a:r>
          </a:p>
        </p:txBody>
      </p:sp>
      <p:graphicFrame>
        <p:nvGraphicFramePr>
          <p:cNvPr id="6" name="表格 5">
            <a:extLst>
              <a:ext uri="{FF2B5EF4-FFF2-40B4-BE49-F238E27FC236}">
                <a16:creationId xmlns:a16="http://schemas.microsoft.com/office/drawing/2014/main" id="{F9D87908-9F79-4F8F-A155-BE9E0024BB72}"/>
              </a:ext>
            </a:extLst>
          </p:cNvPr>
          <p:cNvGraphicFramePr>
            <a:graphicFrameLocks noGrp="1"/>
          </p:cNvGraphicFramePr>
          <p:nvPr>
            <p:extLst>
              <p:ext uri="{D42A27DB-BD31-4B8C-83A1-F6EECF244321}">
                <p14:modId xmlns:p14="http://schemas.microsoft.com/office/powerpoint/2010/main" val="214873739"/>
              </p:ext>
            </p:extLst>
          </p:nvPr>
        </p:nvGraphicFramePr>
        <p:xfrm>
          <a:off x="612279" y="1468371"/>
          <a:ext cx="10754135" cy="4130040"/>
        </p:xfrm>
        <a:graphic>
          <a:graphicData uri="http://schemas.openxmlformats.org/drawingml/2006/table">
            <a:tbl>
              <a:tblPr firstRow="1" bandRow="1">
                <a:tableStyleId>{616DA210-FB5B-4158-B5E0-FEB733F419BA}</a:tableStyleId>
              </a:tblPr>
              <a:tblGrid>
                <a:gridCol w="1189664">
                  <a:extLst>
                    <a:ext uri="{9D8B030D-6E8A-4147-A177-3AD203B41FA5}">
                      <a16:colId xmlns:a16="http://schemas.microsoft.com/office/drawing/2014/main" val="1046301951"/>
                    </a:ext>
                  </a:extLst>
                </a:gridCol>
                <a:gridCol w="1189664">
                  <a:extLst>
                    <a:ext uri="{9D8B030D-6E8A-4147-A177-3AD203B41FA5}">
                      <a16:colId xmlns:a16="http://schemas.microsoft.com/office/drawing/2014/main" val="4226352671"/>
                    </a:ext>
                  </a:extLst>
                </a:gridCol>
                <a:gridCol w="1189664">
                  <a:extLst>
                    <a:ext uri="{9D8B030D-6E8A-4147-A177-3AD203B41FA5}">
                      <a16:colId xmlns:a16="http://schemas.microsoft.com/office/drawing/2014/main" val="3660655456"/>
                    </a:ext>
                  </a:extLst>
                </a:gridCol>
                <a:gridCol w="1189664">
                  <a:extLst>
                    <a:ext uri="{9D8B030D-6E8A-4147-A177-3AD203B41FA5}">
                      <a16:colId xmlns:a16="http://schemas.microsoft.com/office/drawing/2014/main" val="2082489041"/>
                    </a:ext>
                  </a:extLst>
                </a:gridCol>
                <a:gridCol w="1189664">
                  <a:extLst>
                    <a:ext uri="{9D8B030D-6E8A-4147-A177-3AD203B41FA5}">
                      <a16:colId xmlns:a16="http://schemas.microsoft.com/office/drawing/2014/main" val="3050901653"/>
                    </a:ext>
                  </a:extLst>
                </a:gridCol>
                <a:gridCol w="1236823">
                  <a:extLst>
                    <a:ext uri="{9D8B030D-6E8A-4147-A177-3AD203B41FA5}">
                      <a16:colId xmlns:a16="http://schemas.microsoft.com/office/drawing/2014/main" val="1634026377"/>
                    </a:ext>
                  </a:extLst>
                </a:gridCol>
                <a:gridCol w="1189664">
                  <a:extLst>
                    <a:ext uri="{9D8B030D-6E8A-4147-A177-3AD203B41FA5}">
                      <a16:colId xmlns:a16="http://schemas.microsoft.com/office/drawing/2014/main" val="289597313"/>
                    </a:ext>
                  </a:extLst>
                </a:gridCol>
                <a:gridCol w="1189664">
                  <a:extLst>
                    <a:ext uri="{9D8B030D-6E8A-4147-A177-3AD203B41FA5}">
                      <a16:colId xmlns:a16="http://schemas.microsoft.com/office/drawing/2014/main" val="272840034"/>
                    </a:ext>
                  </a:extLst>
                </a:gridCol>
                <a:gridCol w="1189664">
                  <a:extLst>
                    <a:ext uri="{9D8B030D-6E8A-4147-A177-3AD203B41FA5}">
                      <a16:colId xmlns:a16="http://schemas.microsoft.com/office/drawing/2014/main" val="641278445"/>
                    </a:ext>
                  </a:extLst>
                </a:gridCol>
              </a:tblGrid>
              <a:tr h="205718">
                <a:tc gridSpan="5">
                  <a:txBody>
                    <a:bodyPr/>
                    <a:lstStyle/>
                    <a:p>
                      <a:pPr algn="ctr"/>
                      <a:r>
                        <a:rPr lang="en-US" altLang="zh-CN" sz="1200" b="0" dirty="0"/>
                        <a:t>Meetings for study phase (</a:t>
                      </a:r>
                      <a:r>
                        <a:rPr lang="en-US" altLang="zh-CN" sz="1200" b="0" dirty="0">
                          <a:solidFill>
                            <a:schemeClr val="tx1"/>
                          </a:solidFill>
                        </a:rPr>
                        <a:t>5</a:t>
                      </a:r>
                      <a:r>
                        <a:rPr lang="en-US" altLang="zh-CN" sz="1200" b="0" dirty="0"/>
                        <a:t>)</a:t>
                      </a: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dirty="0"/>
                        <a:t>Meeting for normative phase(3) </a:t>
                      </a:r>
                      <a:endParaRPr lang="zh-CN" altLang="en-US" sz="1200" b="0" dirty="0"/>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dirty="0"/>
                        <a:t>Meetings for normative phase (4) </a:t>
                      </a:r>
                      <a:endParaRPr lang="zh-CN" altLang="en-US" sz="1200" b="0" dirty="0"/>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200" b="0" dirty="0"/>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200" b="0" dirty="0"/>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200" b="0" dirty="0"/>
                    </a:p>
                  </a:txBody>
                  <a:tcPr/>
                </a:tc>
                <a:extLst>
                  <a:ext uri="{0D108BD9-81ED-4DB2-BD59-A6C34878D82A}">
                    <a16:rowId xmlns:a16="http://schemas.microsoft.com/office/drawing/2014/main" val="1326203831"/>
                  </a:ext>
                </a:extLst>
              </a:tr>
              <a:tr h="228575">
                <a:tc>
                  <a:txBody>
                    <a:bodyPr/>
                    <a:lstStyle/>
                    <a:p>
                      <a:pPr algn="ctr"/>
                      <a:r>
                        <a:rPr lang="en-US" altLang="zh-CN" sz="1400" dirty="0"/>
                        <a:t>Jan 24</a:t>
                      </a:r>
                      <a:endParaRPr lang="zh-CN" altLang="en-US" sz="1400" dirty="0"/>
                    </a:p>
                  </a:txBody>
                  <a:tcPr/>
                </a:tc>
                <a:tc>
                  <a:txBody>
                    <a:bodyPr/>
                    <a:lstStyle/>
                    <a:p>
                      <a:pPr algn="ctr"/>
                      <a:r>
                        <a:rPr lang="en-US" altLang="zh-CN" sz="1400" dirty="0"/>
                        <a:t>Feb 24</a:t>
                      </a:r>
                      <a:endParaRPr lang="zh-CN" altLang="en-US" sz="1400" dirty="0"/>
                    </a:p>
                  </a:txBody>
                  <a:tcPr/>
                </a:tc>
                <a:tc>
                  <a:txBody>
                    <a:bodyPr/>
                    <a:lstStyle/>
                    <a:p>
                      <a:pPr algn="ctr"/>
                      <a:r>
                        <a:rPr lang="en-US" altLang="zh-CN" sz="1200" dirty="0"/>
                        <a:t>Apr 24</a:t>
                      </a:r>
                      <a:endParaRPr lang="zh-CN" altLang="en-US" sz="1200" dirty="0"/>
                    </a:p>
                  </a:txBody>
                  <a:tcPr/>
                </a:tc>
                <a:tc>
                  <a:txBody>
                    <a:bodyPr/>
                    <a:lstStyle/>
                    <a:p>
                      <a:pPr algn="ctr"/>
                      <a:r>
                        <a:rPr lang="en-US" altLang="zh-CN" sz="1200" dirty="0"/>
                        <a:t>May 24</a:t>
                      </a:r>
                      <a:endParaRPr lang="zh-CN" altLang="en-US" sz="1200" dirty="0"/>
                    </a:p>
                  </a:txBody>
                  <a:tcPr/>
                </a:tc>
                <a:tc>
                  <a:txBody>
                    <a:bodyPr/>
                    <a:lstStyle/>
                    <a:p>
                      <a:pPr algn="ctr"/>
                      <a:r>
                        <a:rPr lang="en-US" altLang="zh-CN" sz="1200" dirty="0"/>
                        <a:t>Aug 24</a:t>
                      </a:r>
                      <a:endParaRPr lang="zh-CN" altLang="en-US" sz="1200" dirty="0"/>
                    </a:p>
                  </a:txBody>
                  <a:tcPr/>
                </a:tc>
                <a:tc>
                  <a:txBody>
                    <a:bodyPr/>
                    <a:lstStyle/>
                    <a:p>
                      <a:pPr algn="ctr"/>
                      <a:r>
                        <a:rPr lang="en-US" altLang="zh-CN" sz="1200" dirty="0"/>
                        <a:t>Oct 24</a:t>
                      </a:r>
                      <a:endParaRPr lang="zh-CN" altLang="en-US" sz="1200" dirty="0"/>
                    </a:p>
                  </a:txBody>
                  <a:tcPr/>
                </a:tc>
                <a:tc>
                  <a:txBody>
                    <a:bodyPr/>
                    <a:lstStyle/>
                    <a:p>
                      <a:pPr algn="ctr"/>
                      <a:r>
                        <a:rPr lang="en-US" altLang="zh-CN" sz="1200" dirty="0"/>
                        <a:t>Nov 24</a:t>
                      </a:r>
                      <a:endParaRPr lang="zh-CN" altLang="en-US" sz="1200" dirty="0"/>
                    </a:p>
                  </a:txBody>
                  <a:tcPr/>
                </a:tc>
                <a:tc>
                  <a:txBody>
                    <a:bodyPr/>
                    <a:lstStyle/>
                    <a:p>
                      <a:pPr algn="ctr"/>
                      <a:r>
                        <a:rPr lang="en-US" altLang="zh-CN" sz="1200" dirty="0"/>
                        <a:t>Jan 25</a:t>
                      </a:r>
                      <a:endParaRPr lang="zh-CN" altLang="en-US" sz="1200" dirty="0"/>
                    </a:p>
                  </a:txBody>
                  <a:tcPr/>
                </a:tc>
                <a:tc>
                  <a:txBody>
                    <a:bodyPr/>
                    <a:lstStyle/>
                    <a:p>
                      <a:pPr algn="ctr"/>
                      <a:r>
                        <a:rPr lang="en-US" altLang="zh-CN" sz="1200" dirty="0"/>
                        <a:t>Feb25</a:t>
                      </a:r>
                      <a:endParaRPr lang="zh-CN" altLang="en-US" sz="1200" dirty="0"/>
                    </a:p>
                  </a:txBody>
                  <a:tcPr/>
                </a:tc>
                <a:extLst>
                  <a:ext uri="{0D108BD9-81ED-4DB2-BD59-A6C34878D82A}">
                    <a16:rowId xmlns:a16="http://schemas.microsoft.com/office/drawing/2014/main" val="2180119150"/>
                  </a:ext>
                </a:extLst>
              </a:tr>
              <a:tr h="228575">
                <a:tc>
                  <a:txBody>
                    <a:bodyPr/>
                    <a:lstStyle/>
                    <a:p>
                      <a:r>
                        <a:rPr lang="en-US" altLang="zh-CN" sz="1100" b="1" dirty="0">
                          <a:latin typeface="+mn-lt"/>
                        </a:rPr>
                        <a:t>TDOCs for:</a:t>
                      </a:r>
                    </a:p>
                    <a:p>
                      <a:pPr marL="171450" indent="-171450" algn="l">
                        <a:buFont typeface="Arial" panose="020B0604020202020204" pitchFamily="34" charset="0"/>
                        <a:buChar char="•"/>
                      </a:pPr>
                      <a:r>
                        <a:rPr lang="en-US" altLang="zh-CN" sz="1050" dirty="0"/>
                        <a:t>Skeleton</a:t>
                      </a:r>
                    </a:p>
                    <a:p>
                      <a:pPr marL="171450" indent="-171450" algn="l">
                        <a:buFont typeface="Arial" panose="020B0604020202020204" pitchFamily="34" charset="0"/>
                        <a:buChar char="•"/>
                      </a:pPr>
                      <a:r>
                        <a:rPr lang="en-US" altLang="zh-CN" sz="1050" dirty="0"/>
                        <a:t>TR scope</a:t>
                      </a:r>
                    </a:p>
                    <a:p>
                      <a:pPr marL="171450" indent="-171450" algn="l">
                        <a:buFont typeface="Arial" panose="020B0604020202020204" pitchFamily="34" charset="0"/>
                        <a:buChar char="•"/>
                      </a:pPr>
                      <a:r>
                        <a:rPr lang="en-US" altLang="zh-CN" sz="1050" dirty="0"/>
                        <a:t>Architecture assumption</a:t>
                      </a:r>
                    </a:p>
                    <a:p>
                      <a:pPr marL="171450" indent="-171450" algn="l">
                        <a:buFont typeface="Arial" panose="020B0604020202020204" pitchFamily="34" charset="0"/>
                        <a:buChar char="•"/>
                      </a:pPr>
                      <a:r>
                        <a:rPr lang="en-US" altLang="zh-CN" sz="1050" dirty="0"/>
                        <a:t>Architecture  requirement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New Key issues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New solutions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r>
                        <a:rPr lang="en-US" altLang="zh-CN" sz="1050" b="1" dirty="0">
                          <a:latin typeface="+mn-lt"/>
                        </a:rPr>
                        <a:t>Target completeness: </a:t>
                      </a:r>
                    </a:p>
                    <a:p>
                      <a:r>
                        <a:rPr lang="en-US" altLang="zh-CN" sz="1050" dirty="0">
                          <a:latin typeface="+mn-lt"/>
                        </a:rPr>
                        <a:t>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latin typeface="+mn-lt"/>
                        </a:rPr>
                        <a:t>TDOCs for:</a:t>
                      </a:r>
                      <a:endParaRPr lang="en-US" altLang="zh-CN" sz="11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New key issue (last chance)</a:t>
                      </a:r>
                    </a:p>
                    <a:p>
                      <a:pPr marL="171450" indent="-171450" algn="l">
                        <a:buFont typeface="Arial" panose="020B0604020202020204" pitchFamily="34" charset="0"/>
                        <a:buChar char="•"/>
                      </a:pPr>
                      <a:r>
                        <a:rPr lang="en-US" altLang="zh-CN" sz="1050" dirty="0"/>
                        <a:t>New solutions</a:t>
                      </a:r>
                    </a:p>
                    <a:p>
                      <a:pPr marL="171450" indent="-171450" algn="l">
                        <a:buFont typeface="Arial" panose="020B0604020202020204" pitchFamily="34" charset="0"/>
                        <a:buChar char="•"/>
                      </a:pPr>
                      <a:r>
                        <a:rPr lang="en-US" altLang="zh-CN" sz="1050" dirty="0"/>
                        <a:t>TR scope updates</a:t>
                      </a:r>
                    </a:p>
                    <a:p>
                      <a:pPr marL="171450" indent="-171450" algn="l">
                        <a:buFont typeface="Arial" panose="020B0604020202020204" pitchFamily="34" charset="0"/>
                        <a:buChar char="•"/>
                      </a:pPr>
                      <a:r>
                        <a:rPr lang="en-US" altLang="zh-CN" sz="1050" dirty="0"/>
                        <a:t>Architecture assumption &amp; requirement updates</a:t>
                      </a:r>
                    </a:p>
                    <a:p>
                      <a:pPr marL="171450" indent="-171450" algn="l">
                        <a:buFont typeface="Arial" panose="020B0604020202020204" pitchFamily="34" charset="0"/>
                        <a:buChar char="•"/>
                      </a:pPr>
                      <a:r>
                        <a:rPr lang="en-US" altLang="zh-CN" sz="1050" dirty="0"/>
                        <a:t>Key issues updates</a:t>
                      </a:r>
                    </a:p>
                    <a:p>
                      <a:pPr marL="171450" indent="-171450" algn="l">
                        <a:buFont typeface="Arial" panose="020B0604020202020204" pitchFamily="34" charset="0"/>
                        <a:buChar char="•"/>
                      </a:pPr>
                      <a:r>
                        <a:rPr lang="en-US" altLang="zh-CN" sz="1050" dirty="0"/>
                        <a:t>Solutions</a:t>
                      </a:r>
                    </a:p>
                    <a:p>
                      <a:pPr marL="171450" indent="-171450" algn="l">
                        <a:buFont typeface="Arial" panose="020B0604020202020204" pitchFamily="34" charset="0"/>
                        <a:buChar char="•"/>
                      </a:pPr>
                      <a:endParaRPr lang="en-US" altLang="zh-CN" sz="1050" dirty="0"/>
                    </a:p>
                    <a:p>
                      <a:r>
                        <a:rPr lang="en-US" altLang="zh-CN" sz="1050" b="1" dirty="0">
                          <a:latin typeface="+mn-lt"/>
                        </a:rPr>
                        <a:t>Target completeness: </a:t>
                      </a:r>
                    </a:p>
                    <a:p>
                      <a:r>
                        <a:rPr lang="en-US" altLang="zh-CN" sz="1050" dirty="0">
                          <a:latin typeface="+mn-lt"/>
                        </a:rPr>
                        <a:t>40%</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latin typeface="+mn-lt"/>
                        </a:rPr>
                        <a:t>TDOCs for:</a:t>
                      </a:r>
                      <a:endParaRPr lang="en-US" altLang="zh-CN" sz="1100" dirty="0"/>
                    </a:p>
                    <a:p>
                      <a:pPr marL="171450" indent="-171450" algn="l">
                        <a:buFont typeface="Arial" panose="020B0604020202020204" pitchFamily="34" charset="0"/>
                        <a:buChar char="•"/>
                      </a:pPr>
                      <a:r>
                        <a:rPr lang="en-US" altLang="zh-CN" sz="1050" dirty="0"/>
                        <a:t>New solutions (last chance)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Solutions updates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050" dirty="0"/>
                    </a:p>
                    <a:p>
                      <a:r>
                        <a:rPr lang="en-US" altLang="zh-CN" sz="1050" b="1" dirty="0">
                          <a:latin typeface="+mn-lt"/>
                        </a:rPr>
                        <a:t>Target completeness: </a:t>
                      </a:r>
                    </a:p>
                    <a:p>
                      <a:r>
                        <a:rPr lang="en-US" altLang="zh-CN" sz="1050" dirty="0">
                          <a:latin typeface="+mn-lt"/>
                        </a:rPr>
                        <a:t>60%</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latin typeface="+mn-lt"/>
                        </a:rPr>
                        <a:t>TDOCs for:</a:t>
                      </a:r>
                      <a:endParaRPr lang="en-US" altLang="zh-CN" sz="11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Solutions updates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Solution evaluations</a:t>
                      </a:r>
                      <a:endParaRPr lang="en-US" altLang="zh-CN" sz="1050" strike="sngStrik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Interim conclusion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050" dirty="0"/>
                    </a:p>
                    <a:p>
                      <a:r>
                        <a:rPr lang="en-US" altLang="zh-CN" sz="1050" b="1" dirty="0">
                          <a:latin typeface="+mn-lt"/>
                        </a:rPr>
                        <a:t>Target completeness: </a:t>
                      </a:r>
                    </a:p>
                    <a:p>
                      <a:r>
                        <a:rPr lang="en-US" altLang="zh-CN" sz="1050" dirty="0">
                          <a:latin typeface="+mn-lt"/>
                        </a:rPr>
                        <a:t>80%</a:t>
                      </a:r>
                      <a:endParaRPr lang="en-US" altLang="zh-CN" sz="1050" dirty="0"/>
                    </a:p>
                  </a:txBody>
                  <a:tcPr/>
                </a:tc>
                <a:tc>
                  <a:txBody>
                    <a:bodyPr/>
                    <a:lstStyle/>
                    <a:p>
                      <a:pPr marL="0" indent="0" algn="l">
                        <a:buFont typeface="Arial" panose="020B0604020202020204" pitchFamily="34" charset="0"/>
                        <a:buNone/>
                      </a:pPr>
                      <a:r>
                        <a:rPr lang="en-GB" altLang="zh-CN" sz="1100" b="1" noProof="0" dirty="0"/>
                        <a:t>TDOCs for:</a:t>
                      </a:r>
                      <a:endParaRPr lang="en-GB" altLang="zh-CN" sz="1100" noProof="0" dirty="0"/>
                    </a:p>
                    <a:p>
                      <a:pPr marL="171450" indent="-171450" algn="l">
                        <a:buFont typeface="Arial" panose="020B0604020202020204" pitchFamily="34" charset="0"/>
                        <a:buChar char="•"/>
                      </a:pPr>
                      <a:r>
                        <a:rPr lang="en-GB" altLang="zh-CN" sz="1050" noProof="0" dirty="0"/>
                        <a:t>Finalize solution evaluation</a:t>
                      </a:r>
                      <a:endParaRPr lang="en-GB" altLang="zh-CN" sz="1050" strike="sngStrike" noProof="0" dirty="0"/>
                    </a:p>
                    <a:p>
                      <a:pPr marL="171450" indent="-171450" algn="l">
                        <a:buFont typeface="Arial" panose="020B0604020202020204" pitchFamily="34" charset="0"/>
                        <a:buChar char="•"/>
                      </a:pPr>
                      <a:r>
                        <a:rPr lang="en-GB" altLang="zh-CN" sz="1050" noProof="0" dirty="0"/>
                        <a:t>Final TR conclusion</a:t>
                      </a:r>
                    </a:p>
                    <a:p>
                      <a:pPr marL="171450" indent="-171450" algn="l">
                        <a:buFont typeface="Arial" panose="020B0604020202020204" pitchFamily="34" charset="0"/>
                        <a:buChar char="•"/>
                      </a:pPr>
                      <a:r>
                        <a:rPr lang="en-GB" altLang="zh-CN" sz="1050" noProof="0" dirty="0">
                          <a:solidFill>
                            <a:srgbClr val="EA002F"/>
                          </a:solidFill>
                        </a:rPr>
                        <a:t>WID proposal</a:t>
                      </a:r>
                    </a:p>
                    <a:p>
                      <a:pPr marL="171450" indent="-171450" algn="l">
                        <a:buFont typeface="Arial" panose="020B0604020202020204" pitchFamily="34" charset="0"/>
                        <a:buChar char="•"/>
                      </a:pPr>
                      <a:endParaRPr lang="en-GB" altLang="zh-CN" sz="1050" noProof="0" dirty="0">
                        <a:solidFill>
                          <a:srgbClr val="EA002F"/>
                        </a:solidFill>
                      </a:endParaRPr>
                    </a:p>
                    <a:p>
                      <a:pPr marL="171450" indent="-171450" algn="l">
                        <a:buFont typeface="Arial" panose="020B0604020202020204" pitchFamily="34" charset="0"/>
                        <a:buChar char="•"/>
                      </a:pPr>
                      <a:endParaRPr lang="en-GB" altLang="zh-CN" sz="1050" noProof="0" dirty="0">
                        <a:solidFill>
                          <a:srgbClr val="EA002F"/>
                        </a:solidFill>
                      </a:endParaRPr>
                    </a:p>
                    <a:p>
                      <a:pPr marL="171450" indent="-171450" algn="l">
                        <a:buFont typeface="Arial" panose="020B0604020202020204" pitchFamily="34" charset="0"/>
                        <a:buChar char="•"/>
                      </a:pPr>
                      <a:endParaRPr lang="en-GB" altLang="zh-CN" sz="1050" noProof="0" dirty="0">
                        <a:solidFill>
                          <a:srgbClr val="EA002F"/>
                        </a:solidFill>
                      </a:endParaRPr>
                    </a:p>
                    <a:p>
                      <a:pPr marL="171450" indent="-171450" algn="l">
                        <a:buFont typeface="Arial" panose="020B0604020202020204" pitchFamily="34" charset="0"/>
                        <a:buChar char="•"/>
                      </a:pPr>
                      <a:endParaRPr lang="en-GB" altLang="zh-CN" sz="1050" noProof="0" dirty="0">
                        <a:solidFill>
                          <a:srgbClr val="EA002F"/>
                        </a:solidFill>
                      </a:endParaRPr>
                    </a:p>
                    <a:p>
                      <a:pPr marL="171450" indent="-171450" algn="l">
                        <a:buFont typeface="Arial" panose="020B0604020202020204" pitchFamily="34" charset="0"/>
                        <a:buChar char="•"/>
                      </a:pPr>
                      <a:endParaRPr lang="en-GB" altLang="zh-CN" sz="1050" noProof="0" dirty="0">
                        <a:solidFill>
                          <a:srgbClr val="EA002F"/>
                        </a:solidFill>
                      </a:endParaRPr>
                    </a:p>
                    <a:p>
                      <a:pPr marL="171450" indent="-171450" algn="l">
                        <a:buFont typeface="Arial" panose="020B0604020202020204" pitchFamily="34" charset="0"/>
                        <a:buChar char="•"/>
                      </a:pPr>
                      <a:endParaRPr lang="en-GB" altLang="zh-CN" sz="1050" noProof="0" dirty="0">
                        <a:solidFill>
                          <a:srgbClr val="EA002F"/>
                        </a:solidFill>
                      </a:endParaRPr>
                    </a:p>
                    <a:p>
                      <a:pPr marL="0" indent="0" algn="l">
                        <a:buFont typeface="Arial" panose="020B0604020202020204" pitchFamily="34" charset="0"/>
                        <a:buNone/>
                      </a:pPr>
                      <a:r>
                        <a:rPr lang="en-GB" altLang="zh-CN" sz="1050" noProof="0" dirty="0">
                          <a:solidFill>
                            <a:srgbClr val="EA002F"/>
                          </a:solidFill>
                        </a:rPr>
                        <a:t> </a:t>
                      </a:r>
                    </a:p>
                    <a:p>
                      <a:r>
                        <a:rPr lang="en-GB" altLang="zh-CN" sz="1050" b="1" noProof="0" dirty="0">
                          <a:latin typeface="+mn-lt"/>
                        </a:rPr>
                        <a:t>Target completeness: </a:t>
                      </a:r>
                    </a:p>
                    <a:p>
                      <a:r>
                        <a:rPr lang="en-GB" altLang="zh-CN" sz="1050" noProof="0" dirty="0">
                          <a:latin typeface="+mn-lt"/>
                        </a:rPr>
                        <a:t>100%</a:t>
                      </a:r>
                    </a:p>
                  </a:txBody>
                  <a:tcPr/>
                </a:tc>
                <a:tc>
                  <a:txBody>
                    <a:bodyPr/>
                    <a:lstStyle/>
                    <a:p>
                      <a:r>
                        <a:rPr lang="en-US" altLang="zh-CN" sz="1100" b="1" dirty="0">
                          <a:latin typeface="+mn-lt"/>
                        </a:rPr>
                        <a:t>TDOCs for:</a:t>
                      </a:r>
                    </a:p>
                    <a:p>
                      <a:pPr marL="171450" indent="-171450" algn="l">
                        <a:buFont typeface="Arial" panose="020B0604020202020204" pitchFamily="34" charset="0"/>
                        <a:buChar char="•"/>
                      </a:pPr>
                      <a:r>
                        <a:rPr lang="en-US" altLang="zh-CN" sz="1050" dirty="0">
                          <a:latin typeface="+mn-lt"/>
                        </a:rPr>
                        <a:t>Add solutions to TS (based on TR conclusions).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latin typeface="+mn-lt"/>
                        </a:rPr>
                        <a:t>TDOCs for:</a:t>
                      </a:r>
                      <a:endParaRPr lang="en-US" altLang="zh-CN" sz="1100" dirty="0"/>
                    </a:p>
                    <a:p>
                      <a:pPr marL="171450" indent="-171450" algn="l">
                        <a:buFont typeface="Arial" panose="020B0604020202020204" pitchFamily="34" charset="0"/>
                        <a:buChar char="•"/>
                      </a:pPr>
                      <a:r>
                        <a:rPr lang="en-US" altLang="zh-CN" sz="1050" dirty="0">
                          <a:latin typeface="+mn-lt"/>
                        </a:rPr>
                        <a:t>Add solutions to TS (based on TR conclusions).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kern="1200" dirty="0">
                          <a:solidFill>
                            <a:schemeClr val="dk1"/>
                          </a:solidFill>
                          <a:latin typeface="+mn-lt"/>
                          <a:ea typeface="+mn-ea"/>
                          <a:cs typeface="+mn-cs"/>
                        </a:rPr>
                        <a:t>Continued TS updates (based on TR conclusions).</a:t>
                      </a:r>
                    </a:p>
                    <a:p>
                      <a:pPr algn="ctr"/>
                      <a:endParaRPr lang="zh-CN" altLang="en-US"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latin typeface="+mn-lt"/>
                        </a:rPr>
                        <a:t>TDOCs for:</a:t>
                      </a:r>
                      <a:endParaRPr lang="en-US" altLang="zh-CN" sz="1100" dirty="0"/>
                    </a:p>
                    <a:p>
                      <a:pPr marL="171450" indent="-171450" algn="l">
                        <a:buFont typeface="Arial" panose="020B0604020202020204" pitchFamily="34" charset="0"/>
                        <a:buChar char="•"/>
                      </a:pPr>
                      <a:r>
                        <a:rPr lang="en-US" altLang="zh-CN" sz="1050" dirty="0">
                          <a:latin typeface="+mn-lt"/>
                        </a:rPr>
                        <a:t>Add solutions to TS (based on TR conclusions).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kern="1200" dirty="0">
                          <a:solidFill>
                            <a:schemeClr val="dk1"/>
                          </a:solidFill>
                          <a:latin typeface="+mn-lt"/>
                          <a:ea typeface="+mn-ea"/>
                          <a:cs typeface="+mn-cs"/>
                        </a:rPr>
                        <a:t>Continued TS updates (based on TR conclusions).</a:t>
                      </a:r>
                    </a:p>
                    <a:p>
                      <a:pPr algn="ctr"/>
                      <a:endParaRPr lang="zh-CN" altLang="en-US" sz="1000" dirty="0"/>
                    </a:p>
                  </a:txBody>
                  <a:tcPr/>
                </a:tc>
                <a:tc>
                  <a:txBody>
                    <a:bodyPr/>
                    <a:lstStyle/>
                    <a:p>
                      <a:pPr marL="0" marR="0" lvl="0" indent="0" algn="l" defTabSz="8904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latin typeface="+mn-lt"/>
                        </a:rPr>
                        <a:t>TDOCs for:</a:t>
                      </a:r>
                      <a:endParaRPr lang="en-US" altLang="zh-CN" sz="11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kern="1200" dirty="0">
                          <a:solidFill>
                            <a:schemeClr val="dk1"/>
                          </a:solidFill>
                          <a:latin typeface="+mn-lt"/>
                          <a:ea typeface="+mn-ea"/>
                          <a:cs typeface="+mn-cs"/>
                        </a:rPr>
                        <a:t>Continued TS updates (based on TR conclusions).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kern="1200" dirty="0">
                          <a:solidFill>
                            <a:schemeClr val="dk1"/>
                          </a:solidFill>
                          <a:latin typeface="+mn-lt"/>
                          <a:ea typeface="+mn-ea"/>
                          <a:cs typeface="+mn-cs"/>
                        </a:rPr>
                        <a:t>Finalize the normative work.</a:t>
                      </a:r>
                      <a:endParaRPr lang="zh-CN" altLang="en-US" sz="1050" kern="1200" dirty="0">
                        <a:solidFill>
                          <a:schemeClr val="dk1"/>
                        </a:solidFill>
                        <a:latin typeface="+mn-lt"/>
                        <a:ea typeface="+mn-ea"/>
                        <a:cs typeface="+mn-cs"/>
                      </a:endParaRPr>
                    </a:p>
                  </a:txBody>
                  <a:tcPr/>
                </a:tc>
                <a:extLst>
                  <a:ext uri="{0D108BD9-81ED-4DB2-BD59-A6C34878D82A}">
                    <a16:rowId xmlns:a16="http://schemas.microsoft.com/office/drawing/2014/main" val="1050574637"/>
                  </a:ext>
                </a:extLst>
              </a:tr>
              <a:tr h="228575">
                <a:tc>
                  <a:txBody>
                    <a:bodyPr/>
                    <a:lstStyle/>
                    <a:p>
                      <a:endParaRPr lang="en-US" altLang="zh-CN" sz="1050" dirty="0">
                        <a:latin typeface="+mn-lt"/>
                      </a:endParaRPr>
                    </a:p>
                  </a:txBody>
                  <a:tcPr/>
                </a:tc>
                <a:tc>
                  <a:txBody>
                    <a:bodyPr/>
                    <a:lstStyle/>
                    <a:p>
                      <a:r>
                        <a:rPr lang="en-US" altLang="zh-CN" sz="1050" dirty="0">
                          <a:latin typeface="+mn-lt"/>
                        </a:rPr>
                        <a:t>LS exchange with RAN if needed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50" dirty="0">
                          <a:latin typeface="+mn-lt"/>
                        </a:rPr>
                        <a:t>LS exchange with SA3 if needed</a:t>
                      </a:r>
                    </a:p>
                  </a:txBody>
                  <a:tcPr/>
                </a:tc>
                <a:tc>
                  <a:txBody>
                    <a:bodyPr/>
                    <a:lstStyle/>
                    <a:p>
                      <a:pPr algn="l"/>
                      <a:r>
                        <a:rPr lang="en-US" altLang="zh-CN" sz="1050" dirty="0"/>
                        <a:t>LS exchange with other WG if needed</a:t>
                      </a:r>
                      <a:endParaRPr lang="zh-CN" altLang="en-US" sz="1050" dirty="0"/>
                    </a:p>
                  </a:txBody>
                  <a:tcPr/>
                </a:tc>
                <a:tc>
                  <a:txBody>
                    <a:bodyPr/>
                    <a:lstStyle/>
                    <a:p>
                      <a:endParaRPr lang="en-US" altLang="zh-CN" sz="900" dirty="0">
                        <a:latin typeface="+mn-lt"/>
                      </a:endParaRPr>
                    </a:p>
                  </a:txBody>
                  <a:tcPr/>
                </a:tc>
                <a:tc gridSpan="2">
                  <a:txBody>
                    <a:bodyPr/>
                    <a:lstStyle/>
                    <a:p>
                      <a:pPr marL="0" indent="0" algn="l">
                        <a:buFont typeface="Arial" panose="020B0604020202020204" pitchFamily="34" charset="0"/>
                        <a:buNone/>
                      </a:pPr>
                      <a:r>
                        <a:rPr lang="en-US" altLang="zh-CN" sz="1050" dirty="0">
                          <a:latin typeface="+mn-lt"/>
                        </a:rPr>
                        <a:t>Note 1: 24Q4 may continue with some key issues in the TR</a:t>
                      </a:r>
                    </a:p>
                    <a:p>
                      <a:pPr marL="0" indent="0" algn="l">
                        <a:buFont typeface="Arial" panose="020B0604020202020204" pitchFamily="34" charset="0"/>
                        <a:buNone/>
                      </a:pPr>
                      <a:r>
                        <a:rPr lang="en-US" altLang="zh-CN" sz="1050" dirty="0">
                          <a:latin typeface="+mn-lt"/>
                        </a:rPr>
                        <a:t>Note 2: 24Q4 starts WI for key issues concluded by 24Q3 </a:t>
                      </a:r>
                    </a:p>
                  </a:txBody>
                  <a:tcPr/>
                </a:tc>
                <a:tc hMerge="1">
                  <a:txBody>
                    <a:bodyPr/>
                    <a:lstStyle/>
                    <a:p>
                      <a:pPr algn="ctr"/>
                      <a:endParaRPr lang="zh-CN" altLang="en-US" sz="1000" dirty="0"/>
                    </a:p>
                  </a:txBody>
                  <a:tcPr/>
                </a:tc>
                <a:tc>
                  <a:txBody>
                    <a:bodyPr/>
                    <a:lstStyle/>
                    <a:p>
                      <a:pPr algn="ctr"/>
                      <a:endParaRPr lang="zh-CN" altLang="en-US" sz="10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zh-CN" altLang="en-US" sz="1000" kern="1200" dirty="0">
                        <a:solidFill>
                          <a:schemeClr val="dk1"/>
                        </a:solidFill>
                        <a:latin typeface="+mn-lt"/>
                        <a:ea typeface="+mn-ea"/>
                        <a:cs typeface="+mn-cs"/>
                      </a:endParaRPr>
                    </a:p>
                  </a:txBody>
                  <a:tcPr/>
                </a:tc>
                <a:extLst>
                  <a:ext uri="{0D108BD9-81ED-4DB2-BD59-A6C34878D82A}">
                    <a16:rowId xmlns:a16="http://schemas.microsoft.com/office/drawing/2014/main" val="2001944766"/>
                  </a:ext>
                </a:extLst>
              </a:tr>
            </a:tbl>
          </a:graphicData>
        </a:graphic>
      </p:graphicFrame>
      <p:sp>
        <p:nvSpPr>
          <p:cNvPr id="7" name="文本框 6">
            <a:extLst>
              <a:ext uri="{FF2B5EF4-FFF2-40B4-BE49-F238E27FC236}">
                <a16:creationId xmlns:a16="http://schemas.microsoft.com/office/drawing/2014/main" id="{5648F917-5389-41BE-A96D-6E54C0EEED57}"/>
              </a:ext>
            </a:extLst>
          </p:cNvPr>
          <p:cNvSpPr txBox="1"/>
          <p:nvPr/>
        </p:nvSpPr>
        <p:spPr>
          <a:xfrm>
            <a:off x="612279" y="5800770"/>
            <a:ext cx="10017609" cy="523220"/>
          </a:xfrm>
          <a:prstGeom prst="rect">
            <a:avLst/>
          </a:prstGeom>
          <a:noFill/>
        </p:spPr>
        <p:txBody>
          <a:bodyPr wrap="square">
            <a:spAutoFit/>
          </a:bodyPr>
          <a:lstStyle/>
          <a:p>
            <a:r>
              <a:rPr lang="en-US" altLang="zh-CN" sz="1400" dirty="0"/>
              <a:t>NOTE 1: Assuming 2 TU allocated for each meeting.</a:t>
            </a:r>
          </a:p>
          <a:p>
            <a:r>
              <a:rPr lang="en-US" altLang="zh-CN" sz="1400" dirty="0"/>
              <a:t>NOTE 2: Some key issues in SI needs further discussion in 24Q4, e.g. align with RAN progress.</a:t>
            </a:r>
          </a:p>
        </p:txBody>
      </p:sp>
    </p:spTree>
    <p:extLst>
      <p:ext uri="{BB962C8B-B14F-4D97-AF65-F5344CB8AC3E}">
        <p14:creationId xmlns:p14="http://schemas.microsoft.com/office/powerpoint/2010/main" val="249801848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88059" y="2380658"/>
            <a:ext cx="2151098" cy="850966"/>
          </a:xfrm>
        </p:spPr>
        <p:txBody>
          <a:bodyPr/>
          <a:lstStyle/>
          <a:p>
            <a:r>
              <a:rPr lang="en-US" sz="2400" dirty="0">
                <a:solidFill>
                  <a:srgbClr val="C00000"/>
                </a:solidFill>
              </a:rPr>
              <a:t>TU Spreadsheet for RAN1</a:t>
            </a:r>
          </a:p>
        </p:txBody>
      </p:sp>
      <p:pic>
        <p:nvPicPr>
          <p:cNvPr id="7" name="Picture 6">
            <a:extLst>
              <a:ext uri="{FF2B5EF4-FFF2-40B4-BE49-F238E27FC236}">
                <a16:creationId xmlns:a16="http://schemas.microsoft.com/office/drawing/2014/main" id="{214D0AF3-30E2-430F-994E-D3171BC3BFD0}"/>
              </a:ext>
            </a:extLst>
          </p:cNvPr>
          <p:cNvPicPr>
            <a:picLocks noChangeAspect="1"/>
          </p:cNvPicPr>
          <p:nvPr/>
        </p:nvPicPr>
        <p:blipFill>
          <a:blip r:embed="rId2"/>
          <a:stretch>
            <a:fillRect/>
          </a:stretch>
        </p:blipFill>
        <p:spPr>
          <a:xfrm>
            <a:off x="2520778" y="572778"/>
            <a:ext cx="9519519" cy="4890762"/>
          </a:xfrm>
          <a:prstGeom prst="rect">
            <a:avLst/>
          </a:prstGeom>
        </p:spPr>
      </p:pic>
      <p:sp>
        <p:nvSpPr>
          <p:cNvPr id="5" name="标题 1">
            <a:extLst>
              <a:ext uri="{FF2B5EF4-FFF2-40B4-BE49-F238E27FC236}">
                <a16:creationId xmlns:a16="http://schemas.microsoft.com/office/drawing/2014/main" id="{F8F323BB-64F0-49A0-81AA-46FDFC5C0379}"/>
              </a:ext>
            </a:extLst>
          </p:cNvPr>
          <p:cNvSpPr txBox="1">
            <a:spLocks/>
          </p:cNvSpPr>
          <p:nvPr/>
        </p:nvSpPr>
        <p:spPr>
          <a:xfrm>
            <a:off x="288059" y="38400"/>
            <a:ext cx="9519519" cy="534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ctr" anchorCtr="0" compatLnSpc="1">
            <a:prstTxWarp prst="textNoShape">
              <a:avLst/>
            </a:prstTxWarp>
          </a:bodyPr>
          <a:lstStyle>
            <a:defPPr>
              <a:defRPr lang="zh-CN"/>
            </a:defPPr>
            <a:lvl1pPr fontAlgn="base">
              <a:spcBef>
                <a:spcPct val="0"/>
              </a:spcBef>
              <a:spcAft>
                <a:spcPct val="0"/>
              </a:spcAft>
              <a:defRPr sz="2799" b="1">
                <a:solidFill>
                  <a:srgbClr val="C00000"/>
                </a:solidFill>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2800" dirty="0"/>
              <a:t>Annex 1 : RAN Rel-19 Ambient IoT timeline (RP-232745)</a:t>
            </a:r>
          </a:p>
        </p:txBody>
      </p:sp>
      <p:graphicFrame>
        <p:nvGraphicFramePr>
          <p:cNvPr id="4" name="表格 3">
            <a:extLst>
              <a:ext uri="{FF2B5EF4-FFF2-40B4-BE49-F238E27FC236}">
                <a16:creationId xmlns:a16="http://schemas.microsoft.com/office/drawing/2014/main" id="{76888007-5B48-4339-8187-58AD9153C731}"/>
              </a:ext>
            </a:extLst>
          </p:cNvPr>
          <p:cNvGraphicFramePr>
            <a:graphicFrameLocks noGrp="1"/>
          </p:cNvGraphicFramePr>
          <p:nvPr>
            <p:extLst>
              <p:ext uri="{D42A27DB-BD31-4B8C-83A1-F6EECF244321}">
                <p14:modId xmlns:p14="http://schemas.microsoft.com/office/powerpoint/2010/main" val="3288002407"/>
              </p:ext>
            </p:extLst>
          </p:nvPr>
        </p:nvGraphicFramePr>
        <p:xfrm>
          <a:off x="1353503" y="5657178"/>
          <a:ext cx="10843260" cy="652743"/>
        </p:xfrm>
        <a:graphic>
          <a:graphicData uri="http://schemas.openxmlformats.org/drawingml/2006/table">
            <a:tbl>
              <a:tblPr>
                <a:tableStyleId>{5C22544A-7EE6-4342-B048-85BDC9FD1C3A}</a:tableStyleId>
              </a:tblPr>
              <a:tblGrid>
                <a:gridCol w="3775615">
                  <a:extLst>
                    <a:ext uri="{9D8B030D-6E8A-4147-A177-3AD203B41FA5}">
                      <a16:colId xmlns:a16="http://schemas.microsoft.com/office/drawing/2014/main" val="3847656036"/>
                    </a:ext>
                  </a:extLst>
                </a:gridCol>
                <a:gridCol w="7067645">
                  <a:extLst>
                    <a:ext uri="{9D8B030D-6E8A-4147-A177-3AD203B41FA5}">
                      <a16:colId xmlns:a16="http://schemas.microsoft.com/office/drawing/2014/main" val="1664854972"/>
                    </a:ext>
                  </a:extLst>
                </a:gridCol>
              </a:tblGrid>
              <a:tr h="652743">
                <a:tc>
                  <a:txBody>
                    <a:bodyPr/>
                    <a:lstStyle/>
                    <a:p>
                      <a:pPr algn="l" fontAlgn="ctr"/>
                      <a:r>
                        <a:rPr lang="en-US" sz="1400" b="1" u="none" strike="noStrike" dirty="0">
                          <a:effectLst/>
                          <a:highlight>
                            <a:srgbClr val="FFA7A7"/>
                          </a:highlight>
                        </a:rPr>
                        <a:t>Ambient IoT</a:t>
                      </a:r>
                      <a:endParaRPr lang="en-US" sz="1400" b="1" i="0" u="none" strike="noStrike" dirty="0">
                        <a:solidFill>
                          <a:srgbClr val="000000"/>
                        </a:solidFill>
                        <a:effectLst/>
                        <a:highlight>
                          <a:srgbClr val="FFA7A7"/>
                        </a:highlight>
                        <a:latin typeface="Calibri" panose="020F0502020204030204" pitchFamily="34" charset="0"/>
                      </a:endParaRPr>
                    </a:p>
                  </a:txBody>
                  <a:tcPr marL="9525" marR="9525" marT="9525" marB="0" anchor="ctr"/>
                </a:tc>
                <a:tc>
                  <a:txBody>
                    <a:bodyPr/>
                    <a:lstStyle/>
                    <a:p>
                      <a:pPr algn="ctr" fontAlgn="ctr"/>
                      <a:r>
                        <a:rPr lang="en-US" sz="1400" b="1" i="0" u="none" strike="noStrike" dirty="0">
                          <a:solidFill>
                            <a:srgbClr val="000000"/>
                          </a:solidFill>
                          <a:effectLst/>
                          <a:highlight>
                            <a:srgbClr val="FFA7A7"/>
                          </a:highlight>
                          <a:latin typeface="Calibri" panose="020F0502020204030204" pitchFamily="34" charset="0"/>
                        </a:rPr>
                        <a:t>~3.5 TUs (TUs budgeted for the entire release, target 12-month for SI completion, check in Dec’24 for conversion to WI or if necessary, continuation of SI)</a:t>
                      </a:r>
                    </a:p>
                  </a:txBody>
                  <a:tcPr marL="9525" marR="9525" marT="9525" marB="0" anchor="ctr"/>
                </a:tc>
                <a:extLst>
                  <a:ext uri="{0D108BD9-81ED-4DB2-BD59-A6C34878D82A}">
                    <a16:rowId xmlns:a16="http://schemas.microsoft.com/office/drawing/2014/main" val="617927911"/>
                  </a:ext>
                </a:extLst>
              </a:tr>
            </a:tbl>
          </a:graphicData>
        </a:graphic>
      </p:graphicFrame>
      <p:sp>
        <p:nvSpPr>
          <p:cNvPr id="6" name="星形: 五角 5">
            <a:extLst>
              <a:ext uri="{FF2B5EF4-FFF2-40B4-BE49-F238E27FC236}">
                <a16:creationId xmlns:a16="http://schemas.microsoft.com/office/drawing/2014/main" id="{CD635A67-97DE-4992-9193-AA40B9F62A0E}"/>
              </a:ext>
            </a:extLst>
          </p:cNvPr>
          <p:cNvSpPr/>
          <p:nvPr/>
        </p:nvSpPr>
        <p:spPr bwMode="auto">
          <a:xfrm>
            <a:off x="2290664" y="2806141"/>
            <a:ext cx="230114" cy="205891"/>
          </a:xfrm>
          <a:prstGeom prst="star5">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472149090"/>
      </p:ext>
    </p:extLst>
  </p:cSld>
  <p:clrMapOvr>
    <a:masterClrMapping/>
  </p:clrMapOvr>
  <p:transition spd="slow"/>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22540</TotalTime>
  <Words>1400</Words>
  <Application>Microsoft Office PowerPoint</Application>
  <PresentationFormat>Custom</PresentationFormat>
  <Paragraphs>177</Paragraphs>
  <Slides>6</Slides>
  <Notes>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6</vt:i4>
      </vt:variant>
    </vt:vector>
  </HeadingPairs>
  <TitlesOfParts>
    <vt:vector size="20" baseType="lpstr">
      <vt:lpstr>等线</vt:lpstr>
      <vt:lpstr>Microsoft YaHei</vt:lpstr>
      <vt:lpstr>黑体</vt:lpstr>
      <vt:lpstr>SimSun</vt:lpstr>
      <vt:lpstr>SimSun</vt:lpstr>
      <vt:lpstr>Arial</vt:lpstr>
      <vt:lpstr>Calibri</vt:lpstr>
      <vt:lpstr>Courier New</vt:lpstr>
      <vt:lpstr>Nokia Pure Text Light</vt:lpstr>
      <vt:lpstr>Times New Roman</vt:lpstr>
      <vt:lpstr>封面页_图片版 </vt:lpstr>
      <vt:lpstr>2_Office Theme</vt:lpstr>
      <vt:lpstr>章节页</vt:lpstr>
      <vt:lpstr>3_Office Theme</vt:lpstr>
      <vt:lpstr>Proposal on  R19 SA2 Ambient IoT Scope, Work Tasks and TUs</vt:lpstr>
      <vt:lpstr>PowerPoint Presentation</vt:lpstr>
      <vt:lpstr>PowerPoint Presentation</vt:lpstr>
      <vt:lpstr>PowerPoint Presentation</vt:lpstr>
      <vt:lpstr>PowerPoint Presentation</vt:lpstr>
      <vt:lpstr>TU Spreadsheet for RAN1</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huangzonghao</dc:creator>
  <cp:lastModifiedBy>Steven Wenham</cp:lastModifiedBy>
  <cp:revision>1592</cp:revision>
  <dcterms:created xsi:type="dcterms:W3CDTF">2020-08-28T08:44:19Z</dcterms:created>
  <dcterms:modified xsi:type="dcterms:W3CDTF">2023-12-06T13:02:23Z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(3)96Wh/7rKN4ZYee7QVIB502s5WXlNLc/aRkAbe+bu0WGUl4X9bQ/IaTMTOss0ihD4A2Zj/pDS
+3/OJQyXaIoKIqdjcz0zvPb2ouVizrrxDsRedI6tTWXyDSXSQYZtnH/TfWvvK1LMqLbr+q5p
AGUViBkFQGqY8NMCFcCvgB6NnDDVOH3kJkL8baG/T586vQvjLnBHYn3m1FKBI8dNF4fZrVS+
13csh8bbzQn+veek/r</vt:lpwstr>
  </property>
  <property fmtid="{D5CDD505-2E9C-101B-9397-08002B2CF9AE}" pid="3" name="_2015_ms_pID_7253431">
    <vt:lpwstr>zTBDfwcNv/g09RrGxM253OqjWVSIyu+WPykKEdbDWvTRCUCJ9N6bGw
qbbZu+MeUdRc0r8dS5Ho5+X6lxHWfhifNfQhZwmF/z0HenUTEleHNBlxuHUDPtVyq1yQt7MQ
VCnnipyVo+RClNekgD5gKQA1xkII7PR773l9AkJpn9KuGaNNhFuc4X4WxtXTEsAS3wFliB+e
fFy5yCG+VNv1JzRQMxrnHHPhgegKiK3PoIrA</vt:lpwstr>
  </property>
  <property fmtid="{D5CDD505-2E9C-101B-9397-08002B2CF9AE}" pid="4" name="_2015_ms_pID_7253432">
    <vt:lpwstr>8A==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1699242775</vt:lpwstr>
  </property>
</Properties>
</file>